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handoutMasterIdLst>
    <p:handoutMasterId r:id="rId39"/>
  </p:handoutMasterIdLst>
  <p:sldIdLst>
    <p:sldId id="256" r:id="rId2"/>
    <p:sldId id="342" r:id="rId3"/>
    <p:sldId id="336" r:id="rId4"/>
    <p:sldId id="397" r:id="rId5"/>
    <p:sldId id="373" r:id="rId6"/>
    <p:sldId id="344" r:id="rId7"/>
    <p:sldId id="347" r:id="rId8"/>
    <p:sldId id="299" r:id="rId9"/>
    <p:sldId id="425" r:id="rId10"/>
    <p:sldId id="355" r:id="rId11"/>
    <p:sldId id="369" r:id="rId12"/>
    <p:sldId id="426" r:id="rId13"/>
    <p:sldId id="366" r:id="rId14"/>
    <p:sldId id="267" r:id="rId15"/>
    <p:sldId id="403" r:id="rId16"/>
    <p:sldId id="357" r:id="rId17"/>
    <p:sldId id="374" r:id="rId18"/>
    <p:sldId id="353" r:id="rId19"/>
    <p:sldId id="270" r:id="rId20"/>
    <p:sldId id="278" r:id="rId21"/>
    <p:sldId id="279" r:id="rId22"/>
    <p:sldId id="276" r:id="rId23"/>
    <p:sldId id="359" r:id="rId24"/>
    <p:sldId id="316" r:id="rId25"/>
    <p:sldId id="375" r:id="rId26"/>
    <p:sldId id="377" r:id="rId27"/>
    <p:sldId id="360" r:id="rId28"/>
    <p:sldId id="418" r:id="rId29"/>
    <p:sldId id="370" r:id="rId30"/>
    <p:sldId id="376" r:id="rId31"/>
    <p:sldId id="340" r:id="rId32"/>
    <p:sldId id="325" r:id="rId33"/>
    <p:sldId id="334" r:id="rId34"/>
    <p:sldId id="324" r:id="rId35"/>
    <p:sldId id="321" r:id="rId36"/>
    <p:sldId id="371" r:id="rId37"/>
  </p:sldIdLst>
  <p:sldSz cx="12188825" cy="6858000"/>
  <p:notesSz cx="6858000" cy="9144000"/>
  <p:defaultTextStyle>
    <a:defPPr rtl="0"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4" autoAdjust="0"/>
    <p:restoredTop sz="86376" autoAdjust="0"/>
  </p:normalViewPr>
  <p:slideViewPr>
    <p:cSldViewPr>
      <p:cViewPr varScale="1">
        <p:scale>
          <a:sx n="54" d="100"/>
          <a:sy n="54" d="100"/>
        </p:scale>
        <p:origin x="394" y="2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-3118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-3857"/>
    </p:cViewPr>
  </p:sorterViewPr>
  <p:notesViewPr>
    <p:cSldViewPr showGuides="1">
      <p:cViewPr varScale="1">
        <p:scale>
          <a:sx n="88" d="100"/>
          <a:sy n="88" d="100"/>
        </p:scale>
        <p:origin x="307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v-SE" dirty="0"/>
          </a:p>
        </p:txBody>
      </p:sp>
      <p:sp>
        <p:nvSpPr>
          <p:cNvPr id="3" name="Platshållare 2 för datum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D121D0E-3091-4D95-9CF7-51A110083791}" type="datetime1">
              <a:rPr lang="sv-SE" smtClean="0"/>
              <a:t>2022-02-24</a:t>
            </a:fld>
            <a:endParaRPr lang="sv-SE" dirty="0"/>
          </a:p>
        </p:txBody>
      </p:sp>
      <p:sp>
        <p:nvSpPr>
          <p:cNvPr id="4" name="Platshållare 3 för sidfot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v-SE" dirty="0"/>
          </a:p>
        </p:txBody>
      </p:sp>
      <p:sp>
        <p:nvSpPr>
          <p:cNvPr id="5" name="Platshållare 4 för bildnummer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850423A-8BCE-448E-A97B-03A88B2B12C1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v-SE" dirty="0"/>
          </a:p>
        </p:txBody>
      </p:sp>
      <p:sp>
        <p:nvSpPr>
          <p:cNvPr id="3" name="Platshållare 2 för datum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06CBD27-4AE6-41A2-BD93-A7A3AE91AEC4}" type="datetime1">
              <a:rPr lang="sv-SE" smtClean="0"/>
              <a:t>2022-02-24</a:t>
            </a:fld>
            <a:endParaRPr lang="sv-SE" dirty="0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v-SE" dirty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v-SE" dirty="0"/>
              <a:t>Redigera format för bakgrundstext</a:t>
            </a:r>
          </a:p>
          <a:p>
            <a:pPr lvl="1" rtl="0"/>
            <a:r>
              <a:rPr lang="sv-SE" dirty="0"/>
              <a:t>Nivå två</a:t>
            </a:r>
          </a:p>
          <a:p>
            <a:pPr lvl="2" rtl="0"/>
            <a:r>
              <a:rPr lang="sv-SE" dirty="0"/>
              <a:t>Nivå tre</a:t>
            </a:r>
          </a:p>
          <a:p>
            <a:pPr lvl="3" rtl="0"/>
            <a:r>
              <a:rPr lang="sv-SE" dirty="0"/>
              <a:t>Nivå fyra</a:t>
            </a:r>
          </a:p>
          <a:p>
            <a:pPr lvl="4" rtl="0"/>
            <a:r>
              <a:rPr lang="sv-SE" dirty="0"/>
              <a:t>Nivå fem</a:t>
            </a:r>
          </a:p>
        </p:txBody>
      </p:sp>
      <p:sp>
        <p:nvSpPr>
          <p:cNvPr id="6" name="Platshållare 5 för sidfot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v-SE" dirty="0"/>
          </a:p>
        </p:txBody>
      </p:sp>
      <p:sp>
        <p:nvSpPr>
          <p:cNvPr id="7" name="Platshållare 6 för bildnummer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F2A70B-78F2-4DCF-B53B-C990D2FAFB8A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01F2A70B-78F2-4DCF-B53B-C990D2FAFB8A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252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sv-SE" noProof="0"/>
              <a:t>Klicka här för att ändra mall för rubrikformat</a:t>
            </a:r>
            <a:endParaRPr lang="sv-SE" noProof="0" dirty="0"/>
          </a:p>
        </p:txBody>
      </p:sp>
      <p:grpSp>
        <p:nvGrpSpPr>
          <p:cNvPr id="256" name="rad" descr="Radgrafik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ihandsfigur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58" name="Frihandsfigur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59" name="Frihandsfigur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60" name="Frihandsfigur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61" name="Frihandsfigur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62" name="Frihandsfigur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63" name="Frihandsfigur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64" name="Frihandsfigur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65" name="Frihandsfigur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66" name="Frihandsfigur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67" name="Frihandsfigur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68" name="Frihandsfigur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69" name="Frihandsfigur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70" name="Frihandsfigur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71" name="Frihandsfigur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72" name="Frihandsfigur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73" name="Frihandsfigur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74" name="Frihandsfigur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75" name="Frihandsfigur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76" name="Frihandsfigur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77" name="Frihandsfigur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78" name="Frihandsfigur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79" name="Frihandsfigur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80" name="Frihandsfigur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81" name="Frihandsfigur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82" name="Frihandsfigur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83" name="Frihandsfigur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84" name="Frihandsfigur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85" name="Frihandsfigur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86" name="Frihandsfigur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87" name="Frihandsfigur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88" name="Frihandsfigur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89" name="Frihandsfigur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90" name="Frihandsfigur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91" name="Frihandsfigur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92" name="Frihandsfigur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93" name="Frihandsfigur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94" name="Frihandsfigur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95" name="Frihandsfigur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96" name="Frihandsfigur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97" name="Frihandsfigur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98" name="Frihandsfigur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299" name="Frihandsfigur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00" name="Frihandsfigur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01" name="Frihandsfigur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02" name="Frihandsfigur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03" name="Frihandsfigur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04" name="Frihandsfigur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05" name="Frihandsfigur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06" name="Frihandsfigur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07" name="Frihandsfigur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08" name="Frihandsfigur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09" name="Frihandsfigur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10" name="Frihandsfigur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11" name="Frihandsfigur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12" name="Frihandsfigur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13" name="Frihandsfigur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14" name="Frihandsfigur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15" name="Frihandsfigur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16" name="Frihandsfigur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17" name="Frihandsfigur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18" name="Frihandsfigur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19" name="Frihandsfigur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20" name="Frihandsfigur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21" name="Frihandsfigur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22" name="Frihandsfigur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23" name="Frihandsfigur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24" name="Frihandsfigur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25" name="Frihandsfigur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26" name="Frihandsfigur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27" name="Frihandsfigur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28" name="Frihandsfigur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29" name="Frihandsfigur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30" name="Frihandsfigur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31" name="Frihandsfigur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32" name="Frihandsfigur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33" name="Frihandsfigur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34" name="Frihandsfigur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35" name="Frihandsfigur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36" name="Frihandsfigur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37" name="Frihandsfigur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38" name="Frihandsfigur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39" name="Frihandsfigur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40" name="Frihandsfigur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41" name="Frihandsfigur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42" name="Frihandsfigur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43" name="Frihandsfigur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44" name="Frihandsfigur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45" name="Frihandsfigur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46" name="Frihandsfigur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47" name="Frihandsfigur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48" name="Frihandsfigur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49" name="Frihandsfigur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50" name="Frihandsfigur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51" name="Frihandsfigur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52" name="Frihandsfigur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53" name="Frihandsfigur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54" name="Frihandsfigur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55" name="Frihandsfigur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56" name="Frihandsfigur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57" name="Frihandsfigur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58" name="Frihandsfigur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59" name="Frihandsfigur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60" name="Frihandsfigur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61" name="Frihandsfigur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62" name="Frihandsfigur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63" name="Frihandsfigur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64" name="Frihandsfigur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65" name="Frihandsfigur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66" name="Frihandsfigur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67" name="Frihandsfigur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68" name="Frihandsfigur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69" name="Frihandsfigur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70" name="Frihandsfigur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71" name="Frihandsfigur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72" name="Frihandsfigur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73" name="Frihandsfigur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74" name="Frihandsfigur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75" name="Frihandsfigur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76" name="Frihandsfigur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77" name="’Frihandsfigur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78" name="Frihandsfigur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  <p:sp>
          <p:nvSpPr>
            <p:cNvPr id="379" name="Frihandsfigur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/>
            </a:p>
          </p:txBody>
        </p:sp>
      </p:grp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v-SE" noProof="0"/>
              <a:t>Klicka här för att ändra mall för underrubrikformat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7" name="rad" descr="Radgrafik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ihandsfigur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9" name="Frihandsfigur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0" name="Frihandsfigur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1" name="Frihandsfigu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2" name="Frihandsfigu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3" name="Frihandsfigu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4" name="Frihandsfigu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5" name="Frihandsfigu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" name="Frihandsfigu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" name="Frihandsfigu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" name="Frihandsfigu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" name="Frihandsfigu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" name="Frihandsfigu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" name="Frihandsfigu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" name="Frihandsfigu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" name="Frihandsfigu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4" name="Frihandsfigu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5" name="Frihandsfigu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6" name="Frihandsfigu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7" name="Frihandsfigu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8" name="Frihandsfigu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9" name="Frihandsfigu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30" name="Frihandsfigu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31" name="Frihandsfigu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32" name="Frihandsfigu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33" name="Frihandsfigu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34" name="Frihandsfigu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35" name="Frihandsfigu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36" name="Frihandsfigu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37" name="Frihandsfigu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38" name="Frihandsfigu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39" name="Frihandsfigu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40" name="Frihandsfigu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41" name="Frihandsfigu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42" name="Frihandsfigu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43" name="Frihandsfigu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44" name="Frihandsfigu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45" name="Frihandsfigu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46" name="Frihandsfigu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47" name="Frihandsfigu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48" name="Frihandsfigu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49" name="Frihandsfigu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50" name="Frihandsfigu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51" name="Frihandsfigu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52" name="Frihandsfigu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53" name="Frihandsfigu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54" name="Frihandsfigu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55" name="Frihandsfigu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56" name="Frihandsfigu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57" name="Frihandsfigu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58" name="Frihandsfigu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59" name="Frihandsfigu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60" name="Frihandsfigu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61" name="Frihandsfigu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62" name="Frihandsfigu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63" name="Frihandsfigu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64" name="Frihandsfigu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65" name="Frihandsfigu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66" name="Frihandsfigu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67" name="Frihandsfigu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68" name="Frihandsfigu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69" name="Frihandsfigu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70" name="Frihandsfigu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71" name="Frihandsfigu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72" name="Frihandsfigu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73" name="Frihandsfigu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74" name="Frihandsfigu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75" name="Frihandsfigu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76" name="Frihandsfigu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77" name="Frihandsfigu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78" name="Frihandsfigu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79" name="Frihandsfigu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80" name="Frihandsfigu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81" name="Frihandsfigu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</p:grpSp>
      <p:sp>
        <p:nvSpPr>
          <p:cNvPr id="3" name="Platshållare 2 för vertikal text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4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4" name="Platshållare 3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D09CCF-EA16-4730-89AB-4B9712C5285D}" type="datetime1">
              <a:rPr lang="sv-SE" smtClean="0"/>
              <a:t>2022-02-24</a:t>
            </a:fld>
            <a:endParaRPr lang="sv-SE" dirty="0"/>
          </a:p>
        </p:txBody>
      </p:sp>
      <p:sp>
        <p:nvSpPr>
          <p:cNvPr id="6" name="Platshållare 5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/>
          <a:p>
            <a:pPr rtl="0"/>
            <a:r>
              <a:rPr lang="sv-SE" noProof="0"/>
              <a:t>Klicka här för att ändra mall för rubrikformat</a:t>
            </a:r>
            <a:endParaRPr lang="sv-SE" noProof="0" dirty="0"/>
          </a:p>
        </p:txBody>
      </p:sp>
      <p:grpSp>
        <p:nvGrpSpPr>
          <p:cNvPr id="7" name="rad" descr="Radgrafik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ihandsfigu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9" name="Frihandsfigu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0" name="Frihandsfigu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1" name="Frihandsfigu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2" name="Frihandsfigu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3" name="Frihandsfigu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4" name="Frihandsfigu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5" name="Frihandsfigu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" name="Frihandsfigu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" name="Frihandsfigu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" name="Frihandsfigu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" name="Frihandsfigu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" name="Frihandsfigu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" name="Frihandsfigu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" name="Frihandsfigu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3" name="Frihandsfigu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4" name="Frihandsfigu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5" name="Frihandsfigu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6" name="Frihandsfigu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7" name="Frihandsfigu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8" name="Frihandsfigu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9" name="Frihandsfigu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30" name="Frihandsfigu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31" name="Frihandsfigu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32" name="Frihandsfigu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33" name="Frihandsfigu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34" name="Frihandsfigu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35" name="Frihandsfigu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36" name="Frihandsfigu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37" name="Frihandsfigu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38" name="Frihandsfigu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39" name="Frihandsfigu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40" name="Frihandsfigu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41" name="Frihandsfigu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42" name="Frihandsfigu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43" name="Frihandsfigu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44" name="Frihandsfigu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45" name="Frihandsfigu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46" name="Frihandsfigu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47" name="Frihandsfigu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48" name="Frihandsfigu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49" name="Frihandsfigu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50" name="Frihandsfigu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51" name="Frihandsfigu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52" name="Frihandsfigu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53" name="Frihandsfigu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54" name="Frihandsfigu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55" name="Frihandsfigu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56" name="Frihandsfigu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57" name="Frihandsfigu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58" name="Frihandsfigu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59" name="Frihandsfigu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60" name="Frihandsfigu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61" name="Frihandsfigu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62" name="Frihandsfigu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63" name="Frihandsfigu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64" name="Frihandsfigu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65" name="Frihandsfigu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66" name="Frihandsfigu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67" name="Frihandsfigu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68" name="Frihandsfigu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69" name="Frihandsfigu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70" name="Frihandsfigu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71" name="Frihandsfigu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72" name="Frihandsfigu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73" name="Frihandsfigu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74" name="Frihandsfigu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75" name="Frihandsfigu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76" name="Frihandsfigu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77" name="Frihandsfigu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78" name="Frihandsfigu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79" name="Frihandsfigu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80" name="Frihandsfigu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81" name="Frihandsfigu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</p:grpSp>
      <p:sp>
        <p:nvSpPr>
          <p:cNvPr id="3" name="Platshållare 2 för vertikal text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sv-SE" noProof="0" dirty="0"/>
              <a:t>Redigera format för bakgrundstext</a:t>
            </a:r>
          </a:p>
          <a:p>
            <a:pPr lvl="1" rtl="0"/>
            <a:r>
              <a:rPr lang="sv-SE" noProof="0" dirty="0"/>
              <a:t>Nivå två</a:t>
            </a:r>
          </a:p>
          <a:p>
            <a:pPr lvl="2" rtl="0"/>
            <a:r>
              <a:rPr lang="sv-SE" noProof="0" dirty="0"/>
              <a:t>Nivå tre</a:t>
            </a:r>
          </a:p>
          <a:p>
            <a:pPr lvl="3" rtl="0"/>
            <a:r>
              <a:rPr lang="sv-SE" noProof="0" dirty="0"/>
              <a:t>Nivå fyra</a:t>
            </a:r>
          </a:p>
          <a:p>
            <a:pPr lvl="4" rtl="0"/>
            <a:r>
              <a:rPr lang="sv-SE" noProof="0" dirty="0"/>
              <a:t>Nivå fem</a:t>
            </a:r>
          </a:p>
        </p:txBody>
      </p:sp>
      <p:sp>
        <p:nvSpPr>
          <p:cNvPr id="5" name="Platshållare 4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noProof="0" dirty="0"/>
          </a:p>
        </p:txBody>
      </p:sp>
      <p:sp>
        <p:nvSpPr>
          <p:cNvPr id="4" name="Platshållare 3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8F5F43-AF7C-407C-9C14-8A25177C885A}" type="datetime1">
              <a:rPr lang="sv-SE" noProof="0" smtClean="0"/>
              <a:t>2022-02-24</a:t>
            </a:fld>
            <a:endParaRPr lang="sv-SE" noProof="0" dirty="0"/>
          </a:p>
        </p:txBody>
      </p:sp>
      <p:sp>
        <p:nvSpPr>
          <p:cNvPr id="6" name="Platshållare 5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v-SE" noProof="0"/>
              <a:t>‹#›</a:t>
            </a:fld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167" name="rad" descr="Radgrafik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ihandsfigu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9" name="Frihandsfigu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0" name="Frihandsfigu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1" name="Frihandsfigu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2" name="Frihandsfigu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3" name="Frihandsfigu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4" name="Frihandsfigu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5" name="Frihandsfigu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6" name="Frihandsfigu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7" name="Frihandsfigu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8" name="Frihandsfigu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9" name="Frihandsfigu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0" name="Frihandsfigu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1" name="Frihandsfigu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2" name="Frihandsfigu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3" name="Frihandsfigu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4" name="Frihandsfigu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5" name="Frihandsfigu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6" name="Frihandsfigu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7" name="Frihandsfigu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8" name="Frihandsfigu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9" name="Frihandsfigu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0" name="Frihandsfigu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1" name="Frihandsfigu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2" name="Frihandsfigu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3" name="Frihandsfigu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4" name="Frihandsfigu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5" name="Frihandsfigu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6" name="Frihandsfigu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7" name="Frihandsfigu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8" name="Frihandsfigu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9" name="Frihandsfigu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0" name="Frihandsfigu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1" name="Frihandsfigu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2" name="Frihandsfigu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3" name="Frihandsfigu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4" name="Frihandsfigu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5" name="Frihandsfigu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6" name="Frihandsfigu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7" name="Frihandsfigu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8" name="Frihandsfigu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9" name="Frihandsfigu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0" name="Frihandsfigu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1" name="Frihandsfigu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2" name="Frihandsfigu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3" name="Frihandsfigu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4" name="Frihandsfigu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5" name="Frihandsfigu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6" name="Frihandsfigu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7" name="Frihandsfigu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8" name="Frihandsfigu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9" name="Frihandsfigu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0" name="Frihandsfigu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1" name="Frihandsfigu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2" name="Frihandsfigu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3" name="Frihandsfigu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4" name="Frihandsfigu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5" name="Frihandsfigu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6" name="Frihandsfigu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7" name="Frihandsfigu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8" name="Frihandsfigu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9" name="Frihandsfigu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0" name="Frihandsfigu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1" name="Frihandsfigu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2" name="Frihandsfigu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3" name="Frihandsfigu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4" name="Frihandsfigu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5" name="Frihandsfigu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6" name="Frihandsfigu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7" name="Frihandsfigu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8" name="Frihandsfigu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9" name="Frihandsfigu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40" name="Frihandsfigu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41" name="Frihandsfigu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</p:grpSp>
      <p:sp>
        <p:nvSpPr>
          <p:cNvPr id="3" name="Platshållare 2 för innehåll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4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4" name="Platshållare 3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F9833B-2DD6-4A3D-A264-CDC70376F55D}" type="datetime1">
              <a:rPr lang="sv-SE" smtClean="0"/>
              <a:t>2022-02-24</a:t>
            </a:fld>
            <a:endParaRPr lang="sv-SE" dirty="0"/>
          </a:p>
        </p:txBody>
      </p:sp>
      <p:sp>
        <p:nvSpPr>
          <p:cNvPr id="6" name="Platshållare 5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>
              <a:defRPr sz="4400" b="0" cap="none" baseline="0"/>
            </a:lvl1pPr>
          </a:lstStyle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255" name="rad" descr="Radgrafik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ihandsfigur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57" name="Frihandsfigur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58" name="Frihandsfigur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59" name="Frihandsfigur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60" name="Frihandsfigur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61" name="Frihandsfigur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62" name="Frihandsfigur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63" name="Frihandsfigur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64" name="Frihandsfigur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65" name="Frihandsfigur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66" name="Frihandsfigur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67" name="Frihandsfigur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68" name="Frihandsfigur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69" name="Frihandsfigur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70" name="Frihandsfigur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71" name="Frihandsfigur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72" name="Frihandsfigur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73" name="Frihandsfigur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74" name="Frihandsfigur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75" name="Frihandsfigur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76" name="Frihandsfigur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77" name="Frihandsfigur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78" name="Frihandsfigur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79" name="Frihandsfigur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80" name="Frihandsfigur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81" name="Frihandsfigur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82" name="Frihandsfigur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83" name="Frihandsfigur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84" name="Frihandsfigur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85" name="Frihandsfigur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86" name="Frihandsfigur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87" name="Frihandsfigur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88" name="Frihandsfigur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89" name="Frihandsfigur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90" name="Frihandsfigur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91" name="Frihandsfigur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92" name="Frihandsfigur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93" name="Frihandsfigur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94" name="Frihandsfigur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95" name="Frihandsfigur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96" name="Frihandsfigur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97" name="Frihandsfigur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98" name="Frihandsfigur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299" name="Frihandsfigur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00" name="Frihandsfigur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01" name="Frihandsfigur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02" name="Frihandsfigur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03" name="Frihandsfigur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04" name="Frihandsfigur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05" name="Frihandsfigur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06" name="Frihandsfigur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07" name="Frihandsfigur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08" name="Frihandsfigur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09" name="Frihandsfigur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10" name="Frihandsfigur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11" name="Frihandsfigur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12" name="Frihandsfigur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13" name="Frihandsfigur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14" name="Frihandsfigur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15" name="Frihandsfigur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16" name="Frihandsfigur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17" name="Frihandsfigur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18" name="Frihandsfigur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19" name="Frihandsfigur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20" name="Frihandsfigur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21" name="Frihandsfigur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22" name="Frihandsfigur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23" name="Frihandsfigur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24" name="Frihandsfigur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25" name="Frihandsfigur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26" name="Frihandsfigur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27" name="Frihandsfigur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28" name="Frihandsfigur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29" name="Frihandsfigur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30" name="Frihandsfigur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31" name="Frihandsfigur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32" name="Frihandsfigur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33" name="Frihandsfigur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34" name="Frihandsfigur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35" name="Frihandsfigur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36" name="Frihandsfigur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37" name="Frihandsfigur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38" name="Frihandsfigur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39" name="Frihandsfigur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40" name="Frihandsfigur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41" name="Frihandsfigur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42" name="Frihandsfigur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43" name="Frihandsfigur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44" name="Frihandsfigur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45" name="Frihandsfigur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46" name="Frihandsfigur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47" name="Frihandsfigur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48" name="Frihandsfigur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49" name="Frihandsfigur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50" name="Frihandsfigur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51" name="Frihandsfigur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52" name="Frihandsfigur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53" name="Frihandsfigur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54" name="Frihandsfigur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55" name="Frihandsfigur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56" name="Frihandsfigur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57" name="Frihandsfigur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58" name="Frihandsfigur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59" name="Frihandsfigur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60" name="Frihandsfigur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61" name="Frihandsfigur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62" name="Frihandsfigur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63" name="Frihandsfigur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64" name="Frihandsfigur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65" name="Frihandsfigur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66" name="Frihandsfigur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67" name="Frihandsfigur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68" name="Frihandsfigur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69" name="Frihandsfigur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70" name="Frihandsfigur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71" name="Frihandsfigur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72" name="Frihandsfigur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73" name="Frihandsfigur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74" name="Frihandsfigur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75" name="Frihandsfigur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76" name="’Frihandsfigur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77" name="Frihandsfigur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  <p:sp>
          <p:nvSpPr>
            <p:cNvPr id="378" name="Frihandsfigur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/>
            </a:p>
          </p:txBody>
        </p:sp>
      </p:grpSp>
      <p:sp>
        <p:nvSpPr>
          <p:cNvPr id="3" name="Platshållare 2 för text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4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4" name="Platshållare 3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563D4-DFC9-4B04-B8EE-A69DF4A3CC41}" type="datetime1">
              <a:rPr lang="sv-SE" smtClean="0"/>
              <a:t>2022-02-24</a:t>
            </a:fld>
            <a:endParaRPr lang="sv-SE" dirty="0"/>
          </a:p>
        </p:txBody>
      </p:sp>
      <p:sp>
        <p:nvSpPr>
          <p:cNvPr id="6" name="Platshållare 5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/>
          <a:p>
            <a:pPr rtl="0"/>
            <a:r>
              <a:rPr lang="sv-SE" noProof="0"/>
              <a:t>Klicka här för att ändra mall för rubrikformat</a:t>
            </a:r>
            <a:endParaRPr lang="sv-SE" noProof="0" dirty="0"/>
          </a:p>
        </p:txBody>
      </p:sp>
      <p:grpSp>
        <p:nvGrpSpPr>
          <p:cNvPr id="158" name="rad" descr="Radgrafik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ihandsfigu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0" name="Frihandsfigu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1" name="Frihandsfigu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2" name="Frihandsfigu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3" name="Frihandsfigu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4" name="Frihandsfigu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5" name="Frihandsfigu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6" name="Frihandsfigu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7" name="Frihandsfigu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8" name="Frihandsfigu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9" name="Frihandsfigu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0" name="Frihandsfigu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1" name="Frihandsfigu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2" name="Frihandsfigu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3" name="Frihandsfigu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4" name="Frihandsfigu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5" name="Frihandsfigu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6" name="Frihandsfigu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7" name="Frihandsfigu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8" name="Frihandsfigu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9" name="Frihandsfigu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0" name="Frihandsfigu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1" name="Frihandsfigu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2" name="Frihandsfigu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3" name="Frihandsfigu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4" name="Frihandsfigu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5" name="Frihandsfigu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6" name="Frihandsfigu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7" name="Frihandsfigu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8" name="Frihandsfigu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9" name="Frihandsfigu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0" name="Frihandsfigu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1" name="Frihandsfigu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2" name="Frihandsfigu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3" name="Frihandsfigu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4" name="Frihandsfigu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5" name="Frihandsfigu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6" name="Frihandsfigu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7" name="Frihandsfigu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8" name="Frihandsfigu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9" name="Frihandsfigu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0" name="Frihandsfigu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1" name="Frihandsfigu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2" name="Frihandsfigu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3" name="Frihandsfigu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4" name="Frihandsfigu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5" name="Frihandsfigu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6" name="Frihandsfigu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7" name="Frihandsfigu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8" name="Frihandsfigu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9" name="Frihandsfigu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0" name="Frihandsfigu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1" name="Frihandsfigu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2" name="Frihandsfigu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3" name="Frihandsfigu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4" name="Frihandsfigu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5" name="Frihandsfigu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6" name="Frihandsfigu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7" name="Frihandsfigu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8" name="Frihandsfigu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9" name="Frihandsfigu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0" name="Frihandsfigu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1" name="Frihandsfigu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2" name="Frihandsfigu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3" name="Frihandsfigu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4" name="Frihandsfigu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5" name="Frihandsfigu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6" name="Frihandsfigu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7" name="Frihandsfigu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8" name="Frihandsfigu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9" name="Frihandsfigu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30" name="Frihandsfigu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31" name="Frihandsfigu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32" name="Frihandsfigu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</p:grpSp>
      <p:sp>
        <p:nvSpPr>
          <p:cNvPr id="3" name="Platshållare 2 för innehåll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sv-SE" noProof="0"/>
              <a:t>Klicka här för att ändra format på bakgrundstexten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  <a:endParaRPr lang="sv-SE" noProof="0" dirty="0"/>
          </a:p>
        </p:txBody>
      </p:sp>
      <p:sp>
        <p:nvSpPr>
          <p:cNvPr id="4" name="Platshållare 3 för innehåll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sv-SE" noProof="0"/>
              <a:t>Klicka här för att ändra format på bakgrundstexten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  <a:endParaRPr lang="sv-SE" noProof="0" dirty="0"/>
          </a:p>
        </p:txBody>
      </p:sp>
      <p:sp>
        <p:nvSpPr>
          <p:cNvPr id="6" name="Platshållare 5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noProof="0" dirty="0"/>
          </a:p>
        </p:txBody>
      </p:sp>
      <p:sp>
        <p:nvSpPr>
          <p:cNvPr id="5" name="Platshållare 4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5903A9-CD76-44D8-BCAD-0EF16648287D}" type="datetime1">
              <a:rPr lang="sv-SE" noProof="0" smtClean="0"/>
              <a:t>2022-02-24</a:t>
            </a:fld>
            <a:endParaRPr lang="sv-SE" noProof="0" dirty="0"/>
          </a:p>
        </p:txBody>
      </p:sp>
      <p:sp>
        <p:nvSpPr>
          <p:cNvPr id="7" name="Platshållare 6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v-SE" noProof="0"/>
              <a:t>‹#›</a:t>
            </a:fld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sv-SE" noProof="0"/>
              <a:t>Klicka här för att ändra mall för rubrikformat</a:t>
            </a:r>
            <a:endParaRPr lang="sv-SE" noProof="0" dirty="0"/>
          </a:p>
        </p:txBody>
      </p:sp>
      <p:grpSp>
        <p:nvGrpSpPr>
          <p:cNvPr id="160" name="rad" descr="Radgrafik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ihandsfigur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2" name="Frihandsfigur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3" name="Frihandsfigur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4" name="Frihandsfigu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5" name="Frihandsfigu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6" name="Frihandsfigu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7" name="Frihandsfigu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8" name="Frihandsfigu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69" name="Frihandsfigu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0" name="Frihandsfigu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1" name="Frihandsfigu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2" name="Frihandsfigu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3" name="Frihandsfigu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4" name="Frihandsfigu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5" name="Frihandsfigu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6" name="Frihandsfigu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7" name="Frihandsfigu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8" name="Frihandsfigu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79" name="Frihandsfigu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0" name="Frihandsfigu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1" name="Frihandsfigu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2" name="Frihandsfigu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3" name="Frihandsfigu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4" name="Frihandsfigu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5" name="Frihandsfigu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6" name="Frihandsfigu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7" name="Frihandsfigu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8" name="Frihandsfigu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89" name="Frihandsfigu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0" name="Frihandsfigu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1" name="Frihandsfigu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2" name="Frihandsfigu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3" name="Frihandsfigu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4" name="Frihandsfigu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5" name="Frihandsfigu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6" name="Frihandsfigu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7" name="Frihandsfigu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8" name="Frihandsfigu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199" name="Frihandsfigu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0" name="Frihandsfigu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1" name="Frihandsfigu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2" name="Frihandsfigu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3" name="Frihandsfigu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4" name="Frihandsfigu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5" name="Frihandsfigu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6" name="Frihandsfigu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7" name="Frihandsfigu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8" name="Frihandsfigu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09" name="Frihandsfigu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0" name="Frihandsfigu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1" name="Frihandsfigu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2" name="Frihandsfigu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3" name="Frihandsfigu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4" name="Frihandsfigu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5" name="Frihandsfigu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6" name="Frihandsfigu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7" name="Frihandsfigu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8" name="Frihandsfigu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19" name="Frihandsfigu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0" name="Frihandsfigu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1" name="Frihandsfigu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2" name="Frihandsfigu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3" name="Frihandsfigu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4" name="Frihandsfigu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5" name="Frihandsfigu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6" name="Frihandsfigu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7" name="Frihandsfigu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8" name="Frihandsfigu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29" name="Frihandsfigu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30" name="Frihandsfigu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31" name="Frihandsfigu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32" name="Frihandsfigu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33" name="Frihandsfigu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  <p:sp>
          <p:nvSpPr>
            <p:cNvPr id="234" name="Frihandsfigu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noProof="0" dirty="0">
                <a:ln>
                  <a:noFill/>
                </a:ln>
              </a:endParaRPr>
            </a:p>
          </p:txBody>
        </p:sp>
      </p:grpSp>
      <p:sp>
        <p:nvSpPr>
          <p:cNvPr id="3" name="Platshållare 2 för text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v-SE" noProof="0"/>
              <a:t>Klicka här för att ändra format på bakgrundstexten</a:t>
            </a:r>
          </a:p>
        </p:txBody>
      </p:sp>
      <p:sp>
        <p:nvSpPr>
          <p:cNvPr id="4" name="Platshållare 3 för innehåll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sv-SE" noProof="0"/>
              <a:t>Klicka här för att ändra format på bakgrundstexten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  <a:endParaRPr lang="sv-SE" noProof="0" dirty="0"/>
          </a:p>
        </p:txBody>
      </p:sp>
      <p:sp>
        <p:nvSpPr>
          <p:cNvPr id="5" name="Platshållare 4 för text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v-SE" noProof="0"/>
              <a:t>Klicka här för att ändra format på bakgrundstexten</a:t>
            </a:r>
          </a:p>
        </p:txBody>
      </p:sp>
      <p:sp>
        <p:nvSpPr>
          <p:cNvPr id="8" name="Platshållare 7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noProof="0" dirty="0"/>
          </a:p>
        </p:txBody>
      </p:sp>
      <p:sp>
        <p:nvSpPr>
          <p:cNvPr id="7" name="Platshållare 6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6F3CDD-B530-446C-A32B-A278A8B56E19}" type="datetime1">
              <a:rPr lang="sv-SE" noProof="0" smtClean="0"/>
              <a:t>2022-02-24</a:t>
            </a:fld>
            <a:endParaRPr lang="sv-SE" noProof="0" dirty="0"/>
          </a:p>
        </p:txBody>
      </p:sp>
      <p:sp>
        <p:nvSpPr>
          <p:cNvPr id="9" name="Platshållare 8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v-SE" noProof="0"/>
              <a:t>‹#›</a:t>
            </a:fld>
            <a:endParaRPr lang="sv-SE" noProof="0" dirty="0"/>
          </a:p>
        </p:txBody>
      </p:sp>
      <p:sp>
        <p:nvSpPr>
          <p:cNvPr id="85" name="Platshållare 3 för innehåll"/>
          <p:cNvSpPr>
            <a:spLocks noGrp="1"/>
          </p:cNvSpPr>
          <p:nvPr>
            <p:ph sz="half" idx="13"/>
          </p:nvPr>
        </p:nvSpPr>
        <p:spPr>
          <a:xfrm>
            <a:off x="6249860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 rtl="0"/>
            <a:r>
              <a:rPr lang="sv-SE" noProof="0"/>
              <a:t>Klicka här för att ändra format på bakgrundstexten</a:t>
            </a:r>
          </a:p>
          <a:p>
            <a:pPr lvl="1" rtl="0"/>
            <a:r>
              <a:rPr lang="sv-SE" noProof="0"/>
              <a:t>Nivå två</a:t>
            </a:r>
          </a:p>
          <a:p>
            <a:pPr lvl="2" rtl="0"/>
            <a:r>
              <a:rPr lang="sv-SE" noProof="0"/>
              <a:t>Nivå tre</a:t>
            </a:r>
          </a:p>
          <a:p>
            <a:pPr lvl="3" rtl="0"/>
            <a:r>
              <a:rPr lang="sv-SE" noProof="0"/>
              <a:t>Nivå fyra</a:t>
            </a:r>
          </a:p>
          <a:p>
            <a:pPr lvl="4" rtl="0"/>
            <a:r>
              <a:rPr lang="sv-SE" noProof="0"/>
              <a:t>Nivå fem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grpSp>
        <p:nvGrpSpPr>
          <p:cNvPr id="156" name="rad" descr="Radgrafik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ihandsfigur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58" name="Frihandsfigur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59" name="Frihandsfigur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0" name="Frihandsfigur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1" name="Frihandsfigur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2" name="Frihandsfigur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3" name="Frihandsfigur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4" name="Frihandsfigur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5" name="Frihandsfigur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6" name="Frihandsfigur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7" name="Frihandsfigur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8" name="Frihandsfigur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69" name="Frihandsfigur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0" name="Frihandsfigur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1" name="Frihandsfigur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2" name="Frihandsfigur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3" name="Frihandsfigur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4" name="Frihandsfigur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5" name="Frihandsfigur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6" name="Frihandsfigur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7" name="Frihandsfigur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8" name="Frihandsfigur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79" name="Frihandsfigur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0" name="Frihandsfigur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1" name="Frihandsfigur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2" name="Frihandsfigur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3" name="Frihandsfigur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4" name="Frihandsfigur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5" name="Frihandsfigur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6" name="Frihandsfigur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7" name="Frihandsfigur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8" name="Frihandsfigur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89" name="Frihandsfigur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0" name="Frihandsfigur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1" name="Frihandsfigur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2" name="Frihandsfigur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3" name="Frihandsfigur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4" name="Frihandsfigur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5" name="Frihandsfigur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6" name="Frihandsfigur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7" name="Frihandsfigur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8" name="Frihandsfigur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199" name="Frihandsfigur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0" name="Frihandsfigur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1" name="Frihandsfigur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2" name="Frihandsfigur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3" name="Frihandsfigur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4" name="Frihandsfigur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5" name="Frihandsfigur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6" name="Frihandsfigur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7" name="Frihandsfigur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8" name="Frihandsfigur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09" name="Frihandsfigur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0" name="Frihandsfigur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1" name="Frihandsfigur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2" name="Frihandsfigur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3" name="Frihandsfigur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4" name="Frihandsfigur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5" name="Frihandsfigur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6" name="Frihandsfigur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7" name="Frihandsfigur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8" name="Frihandsfigur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19" name="Frihandsfigur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0" name="Frihandsfigur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1" name="Frihandsfigur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2" name="Frihandsfigur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3" name="Frihandsfigur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4" name="Frihandsfigur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5" name="Frihandsfigur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6" name="Frihandsfigur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7" name="Frihandsfigur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8" name="Frihandsfigur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29" name="Frihandsfigur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  <p:sp>
          <p:nvSpPr>
            <p:cNvPr id="230" name="Frihandsfigur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sv-SE" dirty="0">
                <a:ln>
                  <a:noFill/>
                </a:ln>
              </a:endParaRPr>
            </a:p>
          </p:txBody>
        </p:sp>
      </p:grpSp>
      <p:sp>
        <p:nvSpPr>
          <p:cNvPr id="4" name="Platshållare 3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3" name="Platshållare 2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A587E6-7ACB-4BAA-9450-357C605FBD6F}" type="datetime1">
              <a:rPr lang="sv-SE" smtClean="0"/>
              <a:t>2022-02-24</a:t>
            </a:fld>
            <a:endParaRPr lang="sv-SE" dirty="0"/>
          </a:p>
        </p:txBody>
      </p:sp>
      <p:sp>
        <p:nvSpPr>
          <p:cNvPr id="5" name="Platshållare 4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2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noProof="0" dirty="0"/>
          </a:p>
        </p:txBody>
      </p:sp>
      <p:sp>
        <p:nvSpPr>
          <p:cNvPr id="2" name="Platshållare 1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884C002-2059-4422-B901-628F564BF567}" type="datetime1">
              <a:rPr lang="sv-SE" noProof="0" smtClean="0"/>
              <a:t>2022-02-24</a:t>
            </a:fld>
            <a:endParaRPr lang="sv-SE" noProof="0" dirty="0"/>
          </a:p>
        </p:txBody>
      </p:sp>
      <p:sp>
        <p:nvSpPr>
          <p:cNvPr id="4" name="Platshållare 3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v-SE" noProof="0"/>
              <a:t>‹#›</a:t>
            </a:fld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3 för text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2 för innehåll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  <a:p>
            <a:pPr lvl="1" rtl="0"/>
            <a:r>
              <a:rPr lang="sv-SE"/>
              <a:t>Nivå två</a:t>
            </a:r>
          </a:p>
          <a:p>
            <a:pPr lvl="2" rtl="0"/>
            <a:r>
              <a:rPr lang="sv-SE"/>
              <a:t>Nivå tre</a:t>
            </a:r>
          </a:p>
          <a:p>
            <a:pPr lvl="3" rtl="0"/>
            <a:r>
              <a:rPr lang="sv-SE"/>
              <a:t>Nivå fyra</a:t>
            </a:r>
          </a:p>
          <a:p>
            <a:pPr lvl="4" rtl="0"/>
            <a:r>
              <a:rPr lang="sv-SE"/>
              <a:t>Nivå fem</a:t>
            </a:r>
            <a:endParaRPr lang="sv-SE" dirty="0"/>
          </a:p>
        </p:txBody>
      </p:sp>
      <p:grpSp>
        <p:nvGrpSpPr>
          <p:cNvPr id="615" name="bildruta" descr="Rutgrafik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ihandsfigur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ihandsfigur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ihandsfigur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ihandsfigu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ihandsfigu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ihandsfigu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ihandsfigu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ihandsfigu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ihandsfigu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ihandsfigu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ihandsfigu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ihandsfigu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ihandsfigu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ihandsfigu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ihandsfigu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ihandsfigu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ihandsfigu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ihandsfigu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ihandsfigu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ihandsfigu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ihandsfigu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ihandsfigu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ihandsfigu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ihandsfigu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ihandsfigu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ihandsfigu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ihandsfigu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ihandsfigu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ihandsfigu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ihandsfigu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ihandsfigu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ihandsfigu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ihandsfigu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ihandsfigu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ihandsfigu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ihandsfigu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ihandsfigu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ihandsfigu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ihandsfigu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ihandsfigu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ihandsfigu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ihandsfigu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ihandsfigu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ihandsfigu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ihandsfigu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ihandsfigu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ihandsfigu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ihandsfigu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ihandsfigu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ihandsfigu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ihandsfigu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ihandsfigu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ihandsfigu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ihandsfigu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ihandsfigu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ihandsfigu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ihandsfigu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ihandsfigu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ihandsfigu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ihandsfigu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ihandsfigu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ihandsfigu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ihandsfigu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ihandsfigu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ihandsfigu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ihandsfigu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ihandsfigu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ihandsfigu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ihandsfigu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ihandsfigu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ihandsfigu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ihandsfigu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ihandsfigu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ihandsfigu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ihandsfigur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ihandsfigur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ihandsfigur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ihandsfigu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ihandsfigu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ihandsfigu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ihandsfigu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ihandsfigu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ihandsfigu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ihandsfigu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ihandsfigu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ihandsfigu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ihandsfigu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ihandsfigu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ihandsfigu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ihandsfigu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ihandsfigu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ihandsfigu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ihandsfigu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ihandsfigu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ihandsfigu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ihandsfigu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ihandsfigu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ihandsfigu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ihandsfigu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ihandsfigu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ihandsfigu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ihandsfigu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ihandsfigu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ihandsfigu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ihandsfigu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ihandsfigu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ihandsfigu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ihandsfigu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ihandsfigu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ihandsfigu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ihandsfigu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ihandsfigu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ihandsfigu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ihandsfigu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ihandsfigu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ihandsfigu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ihandsfigu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ihandsfigu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ihandsfigu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ihandsfigu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ihandsfigu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ihandsfigu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ihandsfigu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ihandsfigu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ihandsfigu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ihandsfigu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ihandsfigu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ihandsfigu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ihandsfigu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ihandsfigu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ihandsfigu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ihandsfigu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ihandsfigu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ihandsfigu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ihandsfigu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ihandsfigu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ihandsfigu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ihandsfigu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ihandsfigu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ihandsfigu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ihandsfigu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ihandsfigu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ihandsfigu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ihandsfigu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ihandsfigu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ihandsfigu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ihandsfigu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ihandsfigu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ihandsfigur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ihandsfigur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ihandsfigur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ihandsfigu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ihandsfigu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ihandsfigu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ihandsfigu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ihandsfigu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ihandsfigu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ihandsfigu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ihandsfigu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ihandsfigu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ihandsfigu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ihandsfigu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ihandsfigu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ihandsfigu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ihandsfigu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ihandsfigu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ihandsfigu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ihandsfigu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ihandsfigu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ihandsfigu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ihandsfigu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ihandsfigu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ihandsfigu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ihandsfigu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ihandsfigu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ihandsfigu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ihandsfigu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ihandsfigu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ihandsfigu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ihandsfigu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ihandsfigu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ihandsfigu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ihandsfigu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ihandsfigu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ihandsfigu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ihandsfigu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ihandsfigu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ihandsfigu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ihandsfigu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ihandsfigu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ihandsfigu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ihandsfigu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ihandsfigu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ihandsfigu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ihandsfigu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ihandsfigu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ihandsfigu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ihandsfigu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ihandsfigu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ihandsfigu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ihandsfigu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ihandsfigu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ihandsfigu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ihandsfigu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ihandsfigu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ihandsfigu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ihandsfigu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ihandsfigu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ihandsfigu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ihandsfigu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ihandsfigu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ihandsfigu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ihandsfigu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ihandsfigu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ihandsfigu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ihandsfigu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ihandsfigu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ihandsfigu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ihandsfigu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ihandsfigu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ihandsfigu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ihandsfigu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ihandsfigur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ihandsfigur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ihandsfigur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ihandsfigu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ihandsfigu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ihandsfigu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ihandsfigu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ihandsfigu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ihandsfigu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ihandsfigu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ihandsfigu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ihandsfigu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ihandsfigu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ihandsfigu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ihandsfigu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ihandsfigu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ihandsfigu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ihandsfigu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ihandsfigu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ihandsfigu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ihandsfigu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ihandsfigu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ihandsfigu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ihandsfigu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ihandsfigu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ihandsfigu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ihandsfigu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ihandsfigu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ihandsfigu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ihandsfigu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ihandsfigu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ihandsfigu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ihandsfigu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ihandsfigu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ihandsfigu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ihandsfigu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ihandsfigu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ihandsfigu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ihandsfigu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ihandsfigu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ihandsfigu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ihandsfigu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ihandsfigu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ihandsfigu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ihandsfigu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ihandsfigu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ihandsfigu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ihandsfigu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ihandsfigu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ihandsfigu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ihandsfigu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ihandsfigu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ihandsfigu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ihandsfigu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ihandsfigu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ihandsfigu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ihandsfigu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ihandsfigu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ihandsfigu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ihandsfigu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ihandsfigu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ihandsfigu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ihandsfigu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ihandsfigu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ihandsfigu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ihandsfigu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ihandsfigu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ihandsfigu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ihandsfigu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ihandsfigu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ihandsfigu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ihandsfigu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ihandsfigu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ihandsfigu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Platshållare 5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Platshållare 4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8D15AC-9FE8-447E-87DF-AE1B256F26E6}" type="datetime1">
              <a:rPr lang="sv-SE" smtClean="0"/>
              <a:t>2022-02-24</a:t>
            </a:fld>
            <a:endParaRPr lang="sv-SE" dirty="0"/>
          </a:p>
        </p:txBody>
      </p:sp>
      <p:sp>
        <p:nvSpPr>
          <p:cNvPr id="7" name="Platshållare 6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>
              <a:defRPr sz="3200" b="0"/>
            </a:lvl1pPr>
          </a:lstStyle>
          <a:p>
            <a:pPr rtl="0"/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2 för bild" descr="En tom platshållare för att lägga till en bild. Klicka på platshållaren och markera bilden du vill lägga till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v-SE"/>
              <a:t>Klicka på ikonen för att lägga till en bild</a:t>
            </a:r>
            <a:endParaRPr lang="sv-SE" dirty="0"/>
          </a:p>
        </p:txBody>
      </p:sp>
      <p:grpSp>
        <p:nvGrpSpPr>
          <p:cNvPr id="614" name="bildruta" descr="Rutgrafik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ihandsfigur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ihandsfigur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ihandsfigur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ihandsfigu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ihandsfigu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ihandsfigu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ihandsfigu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ihandsfigu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ihandsfigu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ihandsfigu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ihandsfigu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ihandsfigu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ihandsfigu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ihandsfigu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ihandsfigu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ihandsfigu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ihandsfigu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ihandsfigu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ihandsfigu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ihandsfigu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ihandsfigu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ihandsfigu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ihandsfigu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ihandsfigu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ihandsfigu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ihandsfigu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ihandsfigu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ihandsfigu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ihandsfigu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ihandsfigu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ihandsfigu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ihandsfigu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ihandsfigu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ihandsfigu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ihandsfigu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ihandsfigu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ihandsfigu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ihandsfigu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ihandsfigu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ihandsfigu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ihandsfigu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ihandsfigu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ihandsfigu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ihandsfigu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ihandsfigu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ihandsfigu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ihandsfigu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ihandsfigu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ihandsfigu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ihandsfigu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ihandsfigu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ihandsfigu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ihandsfigu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ihandsfigu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ihandsfigu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ihandsfigu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ihandsfigu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ihandsfigu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ihandsfigu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ihandsfigu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ihandsfigu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ihandsfigu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ihandsfigu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ihandsfigu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ihandsfigu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ihandsfigu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ihandsfigu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ihandsfigu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ihandsfigu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ihandsfigu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ihandsfigu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ihandsfigu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ihandsfigu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ihandsfigu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ihandsfigur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ihandsfigur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ihandsfigur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ihandsfigu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ihandsfigu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ihandsfigu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ihandsfigu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ihandsfigu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ihandsfigu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ihandsfigu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ihandsfigu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ihandsfigu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ihandsfigu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ihandsfigu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ihandsfigu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ihandsfigu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ihandsfigu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ihandsfigu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ihandsfigu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ihandsfigu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ihandsfigu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ihandsfigu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ihandsfigu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ihandsfigu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ihandsfigu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ihandsfigu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ihandsfigu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ihandsfigu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ihandsfigu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ihandsfigu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ihandsfigu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ihandsfigu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ihandsfigu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ihandsfigu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ihandsfigu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ihandsfigu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ihandsfigu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ihandsfigu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ihandsfigu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ihandsfigu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ihandsfigu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ihandsfigu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ihandsfigu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ihandsfigu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ihandsfigu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ihandsfigu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ihandsfigu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ihandsfigu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ihandsfigu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ihandsfigu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ihandsfigu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ihandsfigu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ihandsfigu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ihandsfigu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ihandsfigu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ihandsfigu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ihandsfigu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ihandsfigu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ihandsfigu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ihandsfigu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ihandsfigu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ihandsfigu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ihandsfigu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ihandsfigu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ihandsfigu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ihandsfigu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ihandsfigu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ihandsfigu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ihandsfigu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ihandsfigu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ihandsfigu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ihandsfigu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ihandsfigu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ihandsfigu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ihandsfigur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ihandsfigur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ihandsfigur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ihandsfigur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ihandsfigur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ihandsfigur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ihandsfigur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ihandsfigur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ihandsfigur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ihandsfigur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ihandsfigur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ihandsfigur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ihandsfigur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ihandsfigur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ihandsfigur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ihandsfigur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ihandsfigur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ihandsfigur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ihandsfigur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ihandsfigur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ihandsfigur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ihandsfigur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ihandsfigur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ihandsfigur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ihandsfigur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ihandsfigur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ihandsfigur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ihandsfigur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ihandsfigur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ihandsfigur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ihandsfigur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ihandsfigur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ihandsfigur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ihandsfigur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ihandsfigur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ihandsfigur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ihandsfigur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ihandsfigur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ihandsfigur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ihandsfigur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ihandsfigur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ihandsfigur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ihandsfigur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ihandsfigur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ihandsfigur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ihandsfigur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ihandsfigur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ihandsfigur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ihandsfigur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ihandsfigur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ihandsfigur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ihandsfigur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ihandsfigur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ihandsfigur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ihandsfigur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ihandsfigur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ihandsfigur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ihandsfigur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ihandsfigur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ihandsfigur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ihandsfigur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ihandsfigur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ihandsfigur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ihandsfigur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ihandsfigur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ihandsfigur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ihandsfigur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ihandsfigur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ihandsfigur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ihandsfigur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ihandsfigur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ihandsfigur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ihandsfigur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ihandsfigur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ihandsfigur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ihandsfigur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ihandsfigur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ihandsfigur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ihandsfigur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ihandsfigur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ihandsfigur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ihandsfigur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ihandsfigur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ihandsfigur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ihandsfigur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ihandsfigur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ihandsfigur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ihandsfigur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ihandsfigur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ihandsfigur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ihandsfigur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ihandsfigur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ihandsfigur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ihandsfigur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ihandsfigur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ihandsfigur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ihandsfigur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ihandsfigur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ihandsfigur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ihandsfigur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ihandsfigur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ihandsfigur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ihandsfigur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ihandsfigur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ihandsfigur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ihandsfigur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ihandsfigur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ihandsfigur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ihandsfigur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ihandsfigur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ihandsfigur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ihandsfigur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ihandsfigur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ihandsfigur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ihandsfigur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ihandsfigur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ihandsfigur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ihandsfigur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ihandsfigur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ihandsfigur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ihandsfigur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ihandsfigur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ihandsfigur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ihandsfigur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ihandsfigur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ihandsfigur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ihandsfigur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ihandsfigur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ihandsfigur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ihandsfigur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ihandsfigur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ihandsfigur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ihandsfigur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ihandsfigur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ihandsfigur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ihandsfigur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ihandsfigur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ihandsfigur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ihandsfigur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ihandsfigur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ihandsfigur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ihandsfigur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ihandsfigur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ihandsfigur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ihandsfigur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ihandsfigur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ihandsfigur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ihandsfigur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sv-SE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Platshållare 3 för text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5 för sidfot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v-SE" dirty="0"/>
          </a:p>
        </p:txBody>
      </p:sp>
      <p:sp>
        <p:nvSpPr>
          <p:cNvPr id="5" name="Platshållare 4 för datum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728FDE-2A6A-4A35-A588-09ACCBE0CEAF}" type="datetime1">
              <a:rPr lang="sv-SE" smtClean="0"/>
              <a:t>2022-02-24</a:t>
            </a:fld>
            <a:endParaRPr lang="sv-SE" dirty="0"/>
          </a:p>
        </p:txBody>
      </p:sp>
      <p:sp>
        <p:nvSpPr>
          <p:cNvPr id="7" name="Platshållare 6 för bildnummer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sv-SE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1 för rubrik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v-SE" noProof="0" dirty="0"/>
              <a:t>Klicka här för att ändra format</a:t>
            </a:r>
          </a:p>
        </p:txBody>
      </p:sp>
      <p:sp>
        <p:nvSpPr>
          <p:cNvPr id="3" name="Platshållare 2 för text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v-SE" noProof="0" dirty="0"/>
              <a:t>Redigera format för bakgrundstext</a:t>
            </a:r>
          </a:p>
          <a:p>
            <a:pPr lvl="1" rtl="0"/>
            <a:r>
              <a:rPr lang="sv-SE" noProof="0" dirty="0"/>
              <a:t>Nivå två</a:t>
            </a:r>
          </a:p>
          <a:p>
            <a:pPr lvl="2" rtl="0"/>
            <a:r>
              <a:rPr lang="sv-SE" noProof="0" dirty="0"/>
              <a:t>Nivå tre</a:t>
            </a:r>
          </a:p>
          <a:p>
            <a:pPr lvl="3" rtl="0"/>
            <a:r>
              <a:rPr lang="sv-SE" noProof="0" dirty="0"/>
              <a:t>Nivå fyra</a:t>
            </a:r>
          </a:p>
          <a:p>
            <a:pPr lvl="4" rtl="0"/>
            <a:r>
              <a:rPr lang="sv-SE" noProof="0" dirty="0"/>
              <a:t>Nivå fem</a:t>
            </a:r>
          </a:p>
        </p:txBody>
      </p:sp>
      <p:sp>
        <p:nvSpPr>
          <p:cNvPr id="5" name="Platshållare 4 för sidfot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sv-SE" noProof="0" dirty="0"/>
          </a:p>
        </p:txBody>
      </p:sp>
      <p:sp>
        <p:nvSpPr>
          <p:cNvPr id="4" name="Platshållare 3 för datum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CCC8373-8ACF-4AD1-A6A6-EDBDFF780203}" type="datetime1">
              <a:rPr lang="sv-SE" noProof="0" smtClean="0"/>
              <a:t>2022-02-24</a:t>
            </a:fld>
            <a:endParaRPr lang="sv-SE" noProof="0" dirty="0"/>
          </a:p>
        </p:txBody>
      </p:sp>
      <p:sp>
        <p:nvSpPr>
          <p:cNvPr id="6" name="Platshållare 5 för bildnummer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5BA54BD-C84D-46CE-8B72-31BFB26ABA43}" type="slidenum">
              <a:rPr lang="sv-SE" noProof="0" smtClean="0"/>
              <a:pPr rtl="0"/>
              <a:t>‹#›</a:t>
            </a:fld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morenaturalwine.com/collections/all/nerello-mascalese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v-SE" dirty="0"/>
              <a:t>”Klassiska” och ”trendiga” vinstilar – till vilken sorts mat?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sv-SE" sz="2800" dirty="0"/>
              <a:t>Sebastian Ekrot</a:t>
            </a: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30B998-47B5-48B2-AFA5-40D6797FA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tabLst/>
              <a:defRPr/>
            </a:pPr>
            <a:r>
              <a:rPr lang="sv-SE" dirty="0"/>
              <a:t>Georgisk vinodling – vinets vagga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B061378-D805-4552-85D8-293A7BB65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8000 år gamla spår av vinodling</a:t>
            </a:r>
            <a:endParaRPr lang="sv-SE" sz="3900" b="1" dirty="0">
              <a:solidFill>
                <a:prstClr val="white"/>
              </a:solidFill>
              <a:latin typeface="Consola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sz="3900" b="1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QVEVRI</a:t>
            </a:r>
            <a:r>
              <a:rPr lang="sv-SE" sz="26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– georgiska amforor (lerkärl)</a:t>
            </a:r>
            <a:endParaRPr kumimoji="0" lang="sv-SE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sz="26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sv-SE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ntik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vinteknik i vinvärlden </a:t>
            </a:r>
            <a:r>
              <a:rPr lang="sv-SE" sz="26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som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blivit den mest ”trendiga”</a:t>
            </a:r>
            <a:endParaRPr kumimoji="0" lang="sv-SE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/>
              <a:ea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Idag små vinodlare, inhemska druvsorter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800" dirty="0">
                <a:latin typeface="+mj-lt"/>
              </a:rPr>
              <a:t>G</a:t>
            </a:r>
            <a:r>
              <a:rPr lang="sv-SE" sz="2800" b="0" i="0" dirty="0">
                <a:effectLst/>
                <a:latin typeface="+mj-lt"/>
              </a:rPr>
              <a:t>rön druvsorten </a:t>
            </a:r>
            <a:r>
              <a:rPr lang="sv-SE" sz="2800" b="0" i="0" dirty="0" err="1">
                <a:effectLst/>
                <a:latin typeface="+mj-lt"/>
              </a:rPr>
              <a:t>Rkatsitli</a:t>
            </a:r>
            <a:r>
              <a:rPr lang="sv-SE" sz="2800" b="0" i="0" dirty="0">
                <a:effectLst/>
                <a:latin typeface="+mj-lt"/>
              </a:rPr>
              <a:t>- en av de äldsta i Georgien</a:t>
            </a:r>
            <a:endParaRPr kumimoji="0" lang="sv-SE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v-SE" sz="2600" dirty="0">
              <a:solidFill>
                <a:prstClr val="white"/>
              </a:solidFill>
              <a:latin typeface="Consola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v-SE" sz="2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7008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0DD5886-F28F-441D-9265-7CF5D60E1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Qvevri</a:t>
            </a:r>
            <a:r>
              <a:rPr lang="sv-SE" dirty="0"/>
              <a:t>-inspirerade ”tolkningar”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ABA93B1-1E26-4FC6-AFBC-7F3A25F1F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3200" dirty="0">
                <a:latin typeface="+mj-lt"/>
              </a:rPr>
              <a:t>H</a:t>
            </a:r>
            <a:r>
              <a:rPr lang="sv-SE" sz="3200" b="0" dirty="0">
                <a:effectLst/>
                <a:latin typeface="+mj-lt"/>
              </a:rPr>
              <a:t>andg</a:t>
            </a:r>
            <a:r>
              <a:rPr lang="sv-SE" sz="3200" b="0" i="0" dirty="0">
                <a:effectLst/>
                <a:latin typeface="+mj-lt"/>
              </a:rPr>
              <a:t>jorda </a:t>
            </a:r>
            <a:r>
              <a:rPr lang="sv-SE" sz="3200" b="0" i="0" dirty="0" err="1">
                <a:effectLst/>
                <a:latin typeface="+mj-lt"/>
              </a:rPr>
              <a:t>Qvevris</a:t>
            </a:r>
            <a:r>
              <a:rPr lang="sv-SE" sz="3200" b="0" i="0" dirty="0">
                <a:effectLst/>
                <a:latin typeface="+mj-lt"/>
              </a:rPr>
              <a:t> i Georgien exporteras (</a:t>
            </a:r>
            <a:r>
              <a:rPr lang="sv-SE" sz="3200" dirty="0" err="1">
                <a:latin typeface="+mj-lt"/>
              </a:rPr>
              <a:t>Vino</a:t>
            </a:r>
            <a:r>
              <a:rPr lang="sv-SE" sz="3200" dirty="0">
                <a:latin typeface="+mj-lt"/>
              </a:rPr>
              <a:t> di Anna, Etna, Sicilien) </a:t>
            </a:r>
          </a:p>
          <a:p>
            <a:r>
              <a:rPr lang="sv-SE" sz="3200" dirty="0" err="1">
                <a:latin typeface="+mj-lt"/>
              </a:rPr>
              <a:t>Qvevri</a:t>
            </a:r>
            <a:r>
              <a:rPr lang="sv-SE" sz="3200" dirty="0">
                <a:latin typeface="+mj-lt"/>
              </a:rPr>
              <a:t> cider </a:t>
            </a:r>
          </a:p>
          <a:p>
            <a:r>
              <a:rPr lang="sv-SE" sz="3200" dirty="0" err="1">
                <a:latin typeface="+mj-lt"/>
              </a:rPr>
              <a:t>Domaine</a:t>
            </a:r>
            <a:r>
              <a:rPr lang="sv-SE" sz="3200" dirty="0">
                <a:latin typeface="+mj-lt"/>
              </a:rPr>
              <a:t> Laurent </a:t>
            </a:r>
            <a:r>
              <a:rPr lang="sv-SE" sz="3200" dirty="0" err="1">
                <a:latin typeface="+mj-lt"/>
              </a:rPr>
              <a:t>Bannwarth</a:t>
            </a:r>
            <a:r>
              <a:rPr lang="sv-SE" sz="3200" dirty="0">
                <a:latin typeface="+mj-lt"/>
              </a:rPr>
              <a:t>, </a:t>
            </a:r>
            <a:r>
              <a:rPr lang="sv-SE" sz="3200" dirty="0" err="1">
                <a:latin typeface="+mj-lt"/>
              </a:rPr>
              <a:t>Pinot</a:t>
            </a:r>
            <a:r>
              <a:rPr lang="sv-SE" sz="3200" dirty="0">
                <a:latin typeface="+mj-lt"/>
              </a:rPr>
              <a:t> Gris 2012 ”</a:t>
            </a:r>
            <a:r>
              <a:rPr lang="sv-SE" sz="3200" dirty="0" err="1">
                <a:latin typeface="+mj-lt"/>
              </a:rPr>
              <a:t>Qvevri</a:t>
            </a:r>
            <a:r>
              <a:rPr lang="sv-SE" sz="3200" dirty="0">
                <a:latin typeface="+mj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63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92D5A142-6273-467A-9313-26CDF3915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49" y="300037"/>
            <a:ext cx="6257925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7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0816FD4-8B7B-4807-85EE-02045EAC3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9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D7DCA09-8839-4B3C-AC83-25FD8AA11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1) 2018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Rkatsiteli</a:t>
            </a:r>
            <a:r>
              <a:rPr kumimoji="0" lang="sv-SE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v-SE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Qvevri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F9C83B3-491A-48CF-851B-8FA4EFA28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8188" y="1905000"/>
            <a:ext cx="6588226" cy="4267200"/>
          </a:xfrm>
        </p:spPr>
        <p:txBody>
          <a:bodyPr/>
          <a:lstStyle/>
          <a:p>
            <a:r>
              <a:rPr lang="sv-SE" dirty="0" err="1">
                <a:latin typeface="+mj-lt"/>
              </a:rPr>
              <a:t>Askaneli</a:t>
            </a:r>
            <a:r>
              <a:rPr lang="sv-SE" dirty="0">
                <a:latin typeface="+mj-lt"/>
              </a:rPr>
              <a:t> Brothers</a:t>
            </a:r>
          </a:p>
          <a:p>
            <a:r>
              <a:rPr lang="sv-SE" dirty="0">
                <a:latin typeface="+mj-lt"/>
              </a:rPr>
              <a:t>Druvsort: </a:t>
            </a:r>
            <a:r>
              <a:rPr lang="sv-SE" dirty="0" err="1">
                <a:latin typeface="+mj-lt"/>
              </a:rPr>
              <a:t>Rkatsiteli</a:t>
            </a:r>
            <a:endParaRPr lang="sv-SE" dirty="0">
              <a:latin typeface="+mj-lt"/>
            </a:endParaRPr>
          </a:p>
          <a:p>
            <a:r>
              <a:rPr lang="sv-SE" dirty="0">
                <a:latin typeface="+mj-lt"/>
              </a:rPr>
              <a:t>Viss </a:t>
            </a:r>
            <a:r>
              <a:rPr lang="sv-SE" dirty="0" err="1">
                <a:latin typeface="+mj-lt"/>
              </a:rPr>
              <a:t>skalkontakt</a:t>
            </a:r>
            <a:r>
              <a:rPr lang="sv-SE" dirty="0">
                <a:latin typeface="+mj-lt"/>
              </a:rPr>
              <a:t> – vissa sediment</a:t>
            </a:r>
          </a:p>
          <a:p>
            <a:r>
              <a:rPr lang="sv-SE" dirty="0">
                <a:latin typeface="+mj-lt"/>
              </a:rPr>
              <a:t>”Semi-Orangevin”</a:t>
            </a:r>
          </a:p>
          <a:p>
            <a:r>
              <a:rPr lang="sv-SE" dirty="0" err="1">
                <a:latin typeface="+mj-lt"/>
              </a:rPr>
              <a:t>Kakheti</a:t>
            </a:r>
            <a:r>
              <a:rPr lang="sv-SE" dirty="0">
                <a:latin typeface="+mj-lt"/>
              </a:rPr>
              <a:t>-regionen, östra Georgien </a:t>
            </a:r>
          </a:p>
          <a:p>
            <a:pPr marL="0" indent="0">
              <a:buNone/>
            </a:pPr>
            <a:r>
              <a:rPr lang="sv-SE" dirty="0">
                <a:latin typeface="+mj-lt"/>
              </a:rPr>
              <a:t> </a:t>
            </a:r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543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276603D-B9BF-439A-8B39-0CC27E941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Vouvray</a:t>
            </a:r>
            <a:r>
              <a:rPr lang="sv-SE" dirty="0"/>
              <a:t> – </a:t>
            </a:r>
            <a:r>
              <a:rPr lang="sv-SE" dirty="0" err="1"/>
              <a:t>Chenin</a:t>
            </a:r>
            <a:r>
              <a:rPr lang="sv-SE" dirty="0"/>
              <a:t> </a:t>
            </a:r>
            <a:r>
              <a:rPr lang="sv-SE" dirty="0" err="1"/>
              <a:t>blanc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9DD286-9E32-4F75-A0BA-E4E86C20C2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sv-SE" sz="3800" b="1" dirty="0">
                <a:latin typeface="+mj-lt"/>
              </a:rPr>
              <a:t>Sec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sz="2600" dirty="0">
                <a:latin typeface="+mj-lt"/>
              </a:rPr>
              <a:t>Sushi  – koreanska tacos – vietnamesiska rätter – ostron – räksmörgås – otron - </a:t>
            </a:r>
          </a:p>
          <a:p>
            <a:pPr marL="0" indent="0">
              <a:spcBef>
                <a:spcPts val="0"/>
              </a:spcBef>
              <a:buNone/>
            </a:pPr>
            <a:endParaRPr lang="sv-SE" sz="3800" b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3800" b="1" dirty="0">
                <a:latin typeface="+mj-lt"/>
              </a:rPr>
              <a:t>Demi-Sec</a:t>
            </a:r>
          </a:p>
          <a:p>
            <a:pPr marL="0" indent="0">
              <a:spcBef>
                <a:spcPts val="0"/>
              </a:spcBef>
              <a:buNone/>
            </a:pPr>
            <a:r>
              <a:rPr lang="sv-SE" sz="2600" dirty="0">
                <a:latin typeface="+mj-lt"/>
              </a:rPr>
              <a:t>Getost – vitmögelost – tonfisk </a:t>
            </a:r>
          </a:p>
          <a:p>
            <a:pPr marL="0" indent="0">
              <a:spcBef>
                <a:spcPts val="0"/>
              </a:spcBef>
              <a:buNone/>
            </a:pPr>
            <a:endParaRPr lang="sv-SE" sz="3800" b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3800" b="1" dirty="0" err="1">
                <a:latin typeface="+mj-lt"/>
              </a:rPr>
              <a:t>Moelleux</a:t>
            </a:r>
            <a:endParaRPr lang="sv-SE" sz="3800" b="1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2600" dirty="0">
                <a:latin typeface="+mj-lt"/>
              </a:rPr>
              <a:t>Anklever – </a:t>
            </a:r>
            <a:r>
              <a:rPr lang="sv-SE" sz="2600" dirty="0" err="1">
                <a:latin typeface="+mj-lt"/>
              </a:rPr>
              <a:t>äppletarte</a:t>
            </a:r>
            <a:r>
              <a:rPr lang="sv-SE" sz="2600" dirty="0">
                <a:latin typeface="+mj-lt"/>
              </a:rPr>
              <a:t> – italiensk glass – färska bär</a:t>
            </a:r>
          </a:p>
          <a:p>
            <a:pPr marL="0" indent="0">
              <a:spcBef>
                <a:spcPts val="0"/>
              </a:spcBef>
              <a:buNone/>
            </a:pPr>
            <a:endParaRPr lang="sv-SE" sz="2600" dirty="0">
              <a:latin typeface="+mj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v-SE" sz="2600" b="1" dirty="0" err="1">
                <a:latin typeface="+mj-lt"/>
              </a:rPr>
              <a:t>Quarts</a:t>
            </a:r>
            <a:r>
              <a:rPr lang="sv-SE" sz="2600" b="1" dirty="0">
                <a:latin typeface="+mj-lt"/>
              </a:rPr>
              <a:t> de </a:t>
            </a:r>
            <a:r>
              <a:rPr lang="sv-SE" sz="2600" b="1" dirty="0" err="1">
                <a:latin typeface="+mj-lt"/>
              </a:rPr>
              <a:t>Chaume</a:t>
            </a:r>
            <a:r>
              <a:rPr lang="sv-SE" sz="2600" b="1" dirty="0">
                <a:latin typeface="+mj-lt"/>
              </a:rPr>
              <a:t> – </a:t>
            </a:r>
            <a:r>
              <a:rPr lang="sv-SE" sz="2600" b="1" dirty="0" err="1">
                <a:latin typeface="+mj-lt"/>
              </a:rPr>
              <a:t>Bonnezeaux</a:t>
            </a:r>
            <a:r>
              <a:rPr lang="sv-SE" sz="2600" b="1" dirty="0">
                <a:latin typeface="+mj-lt"/>
              </a:rPr>
              <a:t> – </a:t>
            </a:r>
            <a:r>
              <a:rPr lang="sv-SE" sz="2600" b="1" dirty="0" err="1">
                <a:latin typeface="+mj-lt"/>
              </a:rPr>
              <a:t>Coteaux</a:t>
            </a:r>
            <a:r>
              <a:rPr lang="sv-SE" sz="2600" b="1" dirty="0">
                <a:latin typeface="+mj-lt"/>
              </a:rPr>
              <a:t> du </a:t>
            </a:r>
            <a:r>
              <a:rPr lang="sv-SE" sz="2600" b="1" dirty="0" err="1">
                <a:latin typeface="+mj-lt"/>
              </a:rPr>
              <a:t>Layon</a:t>
            </a:r>
            <a:r>
              <a:rPr lang="sv-SE" sz="2600" b="1" dirty="0">
                <a:latin typeface="+mj-lt"/>
              </a:rPr>
              <a:t> </a:t>
            </a:r>
            <a:endParaRPr lang="sv-SE" b="1" dirty="0"/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4259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A2B582A7-E929-46A5-BEAD-5AF4EA141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92" y="0"/>
            <a:ext cx="2732577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9A6FA3C1-0BF6-418F-A429-64ED3535F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188" y="0"/>
            <a:ext cx="4572000" cy="68580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017C1F1D-67A8-4E05-8FE1-5000BAACE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188" y="0"/>
            <a:ext cx="15499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40013B-6C79-4F27-9DAA-CEE7F16C6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274320" marR="0" lvl="0" indent="-274320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2) 2020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Vouvray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Clos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Rougemont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D5DBAB7-8E39-4CE1-B256-ED4FFAC42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Domaine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Vigneau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-Chevreau</a:t>
            </a:r>
            <a:endParaRPr lang="sv-SE" dirty="0">
              <a:solidFill>
                <a:prstClr val="white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Kalksten (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Tuffeau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), lera,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silexflinta</a:t>
            </a: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sv-S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Citrusblommig, gula äpplen, citrusskal, bittermandel </a:t>
            </a: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Ekologiskt skött egendom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Några gram socker, 10-12 gram/liter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 äldsta vinstockarna (mer än 30 år gamla) </a:t>
            </a:r>
            <a:endParaRPr kumimoji="0" lang="sv-SE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None/>
              <a:tabLst/>
              <a:defRPr/>
            </a:pPr>
            <a:r>
              <a:rPr lang="sv-SE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 90667, 189 kr </a:t>
            </a:r>
          </a:p>
          <a:p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2A771C6-0E78-4657-9813-D19EE7572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868" y="116632"/>
            <a:ext cx="1931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E1AF433-7247-4FF1-A193-6A3B554E1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3) 2020 </a:t>
            </a:r>
            <a:r>
              <a:rPr lang="sv-SE" dirty="0" err="1"/>
              <a:t>Meinklang</a:t>
            </a:r>
            <a:r>
              <a:rPr lang="sv-SE" dirty="0"/>
              <a:t> ”Prosa”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43065BA-E0B8-431A-A6E9-D5C539884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v-SE" dirty="0">
                <a:latin typeface="+mj-lt"/>
              </a:rPr>
              <a:t>Biodynamisk egendom - </a:t>
            </a:r>
            <a:r>
              <a:rPr lang="sv-SE" dirty="0" err="1">
                <a:latin typeface="+mj-lt"/>
              </a:rPr>
              <a:t>Demeter</a:t>
            </a:r>
            <a:endParaRPr lang="sv-SE" dirty="0">
              <a:latin typeface="+mj-lt"/>
            </a:endParaRPr>
          </a:p>
          <a:p>
            <a:r>
              <a:rPr lang="sv-SE" dirty="0">
                <a:latin typeface="+mj-lt"/>
              </a:rPr>
              <a:t>Burgenland – vid gränsen mot Ungern</a:t>
            </a:r>
          </a:p>
          <a:p>
            <a:r>
              <a:rPr lang="sv-SE" dirty="0">
                <a:latin typeface="+mj-lt"/>
              </a:rPr>
              <a:t>Kor en del av kretsloppet i vingården </a:t>
            </a:r>
          </a:p>
          <a:p>
            <a:r>
              <a:rPr lang="sv-SE" dirty="0">
                <a:latin typeface="+mj-lt"/>
              </a:rPr>
              <a:t>Endast naturlig jäst</a:t>
            </a:r>
          </a:p>
          <a:p>
            <a:r>
              <a:rPr lang="sv-SE" dirty="0">
                <a:latin typeface="+mj-lt"/>
              </a:rPr>
              <a:t>80% </a:t>
            </a:r>
            <a:r>
              <a:rPr lang="sv-SE" dirty="0" err="1">
                <a:latin typeface="+mj-lt"/>
              </a:rPr>
              <a:t>pinot</a:t>
            </a:r>
            <a:r>
              <a:rPr lang="sv-SE" dirty="0">
                <a:latin typeface="+mj-lt"/>
              </a:rPr>
              <a:t> </a:t>
            </a:r>
            <a:r>
              <a:rPr lang="sv-SE" dirty="0" err="1">
                <a:latin typeface="+mj-lt"/>
              </a:rPr>
              <a:t>noir</a:t>
            </a:r>
            <a:r>
              <a:rPr lang="sv-SE" dirty="0">
                <a:latin typeface="+mj-lt"/>
              </a:rPr>
              <a:t>, 20% </a:t>
            </a:r>
            <a:r>
              <a:rPr lang="sv-SE" dirty="0" err="1">
                <a:latin typeface="+mj-lt"/>
              </a:rPr>
              <a:t>zweigelt</a:t>
            </a:r>
            <a:r>
              <a:rPr lang="sv-SE" dirty="0">
                <a:latin typeface="+mj-lt"/>
              </a:rPr>
              <a:t>, </a:t>
            </a:r>
            <a:r>
              <a:rPr lang="sv-SE" dirty="0" err="1">
                <a:latin typeface="+mj-lt"/>
              </a:rPr>
              <a:t>Blaufränkisch</a:t>
            </a:r>
            <a:endParaRPr lang="sv-SE" dirty="0">
              <a:latin typeface="+mj-lt"/>
            </a:endParaRPr>
          </a:p>
          <a:p>
            <a:r>
              <a:rPr lang="sv-SE" dirty="0">
                <a:latin typeface="+mj-lt"/>
              </a:rPr>
              <a:t>Sockerhalt 1,3-8,9 gram/liter </a:t>
            </a:r>
          </a:p>
          <a:p>
            <a:r>
              <a:rPr lang="sv-SE" dirty="0">
                <a:latin typeface="+mj-lt"/>
              </a:rPr>
              <a:t>Charmat-metod (</a:t>
            </a:r>
            <a:r>
              <a:rPr lang="sv-SE" dirty="0" err="1">
                <a:latin typeface="+mj-lt"/>
              </a:rPr>
              <a:t>tankmetod</a:t>
            </a:r>
            <a:r>
              <a:rPr lang="sv-SE" dirty="0">
                <a:latin typeface="+mj-lt"/>
              </a:rPr>
              <a:t>)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Nr 74015, 109 kr</a:t>
            </a:r>
            <a:endParaRPr lang="sv-SE" dirty="0">
              <a:latin typeface="+mj-lt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8D60546-F4F2-4344-A745-C6BAE4AD4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8788" y="461601"/>
            <a:ext cx="1646906" cy="593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9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C476BFE0-383E-4FFC-93DB-4C99AAE8D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41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3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BAC0D3-F103-4547-A6C7-5CF2FABDC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Jura – helt unika, säregna viner  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A401E1F-BA68-4507-8A8C-7431B7D2E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924" y="1905000"/>
            <a:ext cx="9144000" cy="4267200"/>
          </a:xfrm>
        </p:spPr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sz="2600" dirty="0">
                <a:solidFill>
                  <a:prstClr val="white"/>
                </a:solidFill>
                <a:latin typeface="+mj-lt"/>
              </a:rPr>
              <a:t>E</a:t>
            </a:r>
            <a:r>
              <a:rPr kumimoji="0" lang="sv-SE" sz="26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ndast</a:t>
            </a:r>
            <a:r>
              <a:rPr kumimoji="0" lang="sv-SE" sz="2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7 procent av Juravinerna exporteras! </a:t>
            </a:r>
          </a:p>
          <a:p>
            <a:r>
              <a:rPr lang="sv-SE" sz="2600" dirty="0">
                <a:latin typeface="+mj-lt"/>
              </a:rPr>
              <a:t>En mängd olika kullar – invid Jurabergen</a:t>
            </a:r>
          </a:p>
          <a:p>
            <a:r>
              <a:rPr lang="sv-SE" sz="2600" dirty="0">
                <a:latin typeface="+mj-lt"/>
              </a:rPr>
              <a:t>Kalksten, klippor, </a:t>
            </a:r>
            <a:r>
              <a:rPr lang="sv-SE" sz="2600" dirty="0" err="1">
                <a:latin typeface="+mj-lt"/>
              </a:rPr>
              <a:t>kalklera</a:t>
            </a:r>
            <a:r>
              <a:rPr lang="sv-SE" sz="2600" dirty="0">
                <a:latin typeface="+mj-lt"/>
              </a:rPr>
              <a:t>, blå skiffer</a:t>
            </a:r>
          </a:p>
          <a:p>
            <a:r>
              <a:rPr lang="sv-SE" sz="2600" dirty="0">
                <a:latin typeface="+mj-lt"/>
              </a:rPr>
              <a:t>Kohagar (</a:t>
            </a:r>
            <a:r>
              <a:rPr lang="sv-SE" sz="2600" dirty="0" err="1">
                <a:latin typeface="+mj-lt"/>
              </a:rPr>
              <a:t>Comté</a:t>
            </a:r>
            <a:r>
              <a:rPr lang="sv-SE" sz="2600" dirty="0">
                <a:latin typeface="+mj-lt"/>
              </a:rPr>
              <a:t>) varvat med vingårdar 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sz="2600" dirty="0">
                <a:solidFill>
                  <a:prstClr val="white"/>
                </a:solidFill>
                <a:latin typeface="+mj-lt"/>
              </a:rPr>
              <a:t>E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 timme från </a:t>
            </a:r>
            <a:r>
              <a:rPr kumimoji="0" lang="sv-SE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Volnay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Bourgogne</a:t>
            </a:r>
          </a:p>
          <a:p>
            <a:pPr marL="0" indent="0">
              <a:buNone/>
            </a:pPr>
            <a:endParaRPr lang="sv-SE" sz="2600" dirty="0">
              <a:latin typeface="+mj-lt"/>
            </a:endParaRPr>
          </a:p>
          <a:p>
            <a:endParaRPr lang="sv-SE" sz="3500" dirty="0"/>
          </a:p>
        </p:txBody>
      </p:sp>
    </p:spTree>
    <p:extLst>
      <p:ext uri="{BB962C8B-B14F-4D97-AF65-F5344CB8AC3E}">
        <p14:creationId xmlns:p14="http://schemas.microsoft.com/office/powerpoint/2010/main" val="31608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6F6DF3-A502-47C8-AA5C-2DEFC10F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Trendiga ”</a:t>
            </a:r>
            <a:r>
              <a:rPr lang="sv-SE" dirty="0" err="1"/>
              <a:t>nynordiska</a:t>
            </a:r>
            <a:r>
              <a:rPr lang="sv-SE" dirty="0"/>
              <a:t>” råvaror (2022)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F8425A9-4F7E-4FB3-B2F5-ACC273B38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Svart vitlök / rökt grädde / tomatvatten</a:t>
            </a:r>
            <a:endParaRPr lang="sv-SE" dirty="0">
              <a:solidFill>
                <a:prstClr val="white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Omogna, gröna jordgubbar / fermenterade jordgubbar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Ramslökskapris / g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rillad grädde</a:t>
            </a:r>
            <a:r>
              <a:rPr lang="sv-SE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granskott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/ grillade nyponrosor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mogna, svarta vinbär / </a:t>
            </a:r>
            <a:r>
              <a:rPr lang="sv-SE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emitorkade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lingon</a:t>
            </a:r>
            <a:r>
              <a:rPr lang="sv-SE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/ 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svarvad pumpa / fläderbär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991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F42FBC-EC25-4C0E-B68A-DEB2DACE4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Jura – unika druvsorter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CF2CCA-2254-45FA-92C6-E1F5696FA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>
                <a:latin typeface="+mj-lt"/>
              </a:rPr>
              <a:t>Chardonnay (störst odlingsareal)  1300-talet</a:t>
            </a:r>
          </a:p>
          <a:p>
            <a:r>
              <a:rPr lang="sv-SE" dirty="0" err="1">
                <a:latin typeface="+mj-lt"/>
              </a:rPr>
              <a:t>Savagnin</a:t>
            </a:r>
            <a:r>
              <a:rPr lang="sv-SE" dirty="0">
                <a:latin typeface="+mj-lt"/>
              </a:rPr>
              <a:t>  (</a:t>
            </a:r>
            <a:r>
              <a:rPr lang="sv-SE" dirty="0" err="1">
                <a:latin typeface="+mj-lt"/>
              </a:rPr>
              <a:t>Gewurzaminer</a:t>
            </a:r>
            <a:r>
              <a:rPr lang="sv-SE" dirty="0">
                <a:latin typeface="+mj-lt"/>
              </a:rPr>
              <a:t> kusin)</a:t>
            </a:r>
          </a:p>
          <a:p>
            <a:r>
              <a:rPr lang="sv-SE" dirty="0" err="1">
                <a:latin typeface="+mj-lt"/>
              </a:rPr>
              <a:t>Poulsard</a:t>
            </a:r>
            <a:r>
              <a:rPr lang="sv-SE" dirty="0">
                <a:latin typeface="+mj-lt"/>
              </a:rPr>
              <a:t> - </a:t>
            </a:r>
            <a:r>
              <a:rPr lang="sv-SE" dirty="0" err="1">
                <a:latin typeface="+mj-lt"/>
              </a:rPr>
              <a:t>Ploussard</a:t>
            </a:r>
            <a:r>
              <a:rPr lang="sv-SE" dirty="0">
                <a:latin typeface="+mj-lt"/>
              </a:rPr>
              <a:t> (</a:t>
            </a:r>
            <a:r>
              <a:rPr lang="sv-SE" dirty="0" err="1">
                <a:latin typeface="+mj-lt"/>
              </a:rPr>
              <a:t>Arbois</a:t>
            </a:r>
            <a:r>
              <a:rPr lang="sv-SE" dirty="0">
                <a:latin typeface="+mj-lt"/>
              </a:rPr>
              <a:t>) endast i Jura –  stor </a:t>
            </a:r>
            <a:r>
              <a:rPr lang="sv-SE" dirty="0" err="1">
                <a:latin typeface="+mj-lt"/>
              </a:rPr>
              <a:t>typicitet</a:t>
            </a:r>
            <a:r>
              <a:rPr lang="sv-SE" dirty="0">
                <a:latin typeface="+mj-lt"/>
              </a:rPr>
              <a:t> – orangeröd - tunnskalig</a:t>
            </a:r>
          </a:p>
          <a:p>
            <a:r>
              <a:rPr lang="sv-SE" dirty="0" err="1">
                <a:latin typeface="+mj-lt"/>
              </a:rPr>
              <a:t>Trosseau</a:t>
            </a:r>
            <a:r>
              <a:rPr lang="sv-SE" dirty="0">
                <a:latin typeface="+mj-lt"/>
              </a:rPr>
              <a:t>  (</a:t>
            </a:r>
            <a:r>
              <a:rPr lang="sv-SE" dirty="0" err="1">
                <a:latin typeface="+mj-lt"/>
              </a:rPr>
              <a:t>Bastardo</a:t>
            </a:r>
            <a:r>
              <a:rPr lang="sv-SE" dirty="0">
                <a:latin typeface="+mj-lt"/>
              </a:rPr>
              <a:t> i Spanien, Portugal) </a:t>
            </a:r>
          </a:p>
          <a:p>
            <a:r>
              <a:rPr lang="sv-SE" dirty="0" err="1">
                <a:latin typeface="+mj-lt"/>
              </a:rPr>
              <a:t>Pinot</a:t>
            </a:r>
            <a:r>
              <a:rPr lang="sv-SE" dirty="0">
                <a:latin typeface="+mj-lt"/>
              </a:rPr>
              <a:t> </a:t>
            </a:r>
            <a:r>
              <a:rPr lang="sv-SE" dirty="0" err="1">
                <a:latin typeface="+mj-lt"/>
              </a:rPr>
              <a:t>Noir</a:t>
            </a:r>
            <a:r>
              <a:rPr lang="sv-SE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60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1B1150-7742-4F46-9E9C-A8B593D24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100" dirty="0"/>
              <a:t>Jura – där de röda vinerna är lättare än de vita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1ACCDCB-28D2-48F9-A22C-240B6BCAF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>
                <a:latin typeface="+mj-lt"/>
              </a:rPr>
              <a:t>Presenterar röda viner innan vita viner</a:t>
            </a:r>
          </a:p>
          <a:p>
            <a:r>
              <a:rPr lang="sv-SE" dirty="0">
                <a:latin typeface="+mj-lt"/>
              </a:rPr>
              <a:t>Ett eldorado för Konsumenten, vinmakarna och vinälskare – ett vin är inte representativt</a:t>
            </a:r>
          </a:p>
          <a:p>
            <a:r>
              <a:rPr lang="sv-SE" dirty="0">
                <a:latin typeface="+mj-lt"/>
              </a:rPr>
              <a:t>Kontrollerad oxidation på ett väldigt positivt sätt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Söta starkviner: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Macvin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blanc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Macvin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rouge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Sött vin: Vin de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Paille</a:t>
            </a:r>
            <a:endParaRPr lang="sv-SE" dirty="0">
              <a:latin typeface="+mj-lt"/>
            </a:endParaRPr>
          </a:p>
          <a:p>
            <a:r>
              <a:rPr lang="sv-SE" dirty="0" err="1">
                <a:latin typeface="+mj-lt"/>
              </a:rPr>
              <a:t>Oxidativa</a:t>
            </a:r>
            <a:r>
              <a:rPr lang="sv-SE" dirty="0">
                <a:latin typeface="+mj-lt"/>
              </a:rPr>
              <a:t> viner: </a:t>
            </a:r>
            <a:r>
              <a:rPr lang="sv-SE" dirty="0" err="1">
                <a:latin typeface="+mj-lt"/>
              </a:rPr>
              <a:t>Côte</a:t>
            </a:r>
            <a:r>
              <a:rPr lang="sv-SE" dirty="0">
                <a:latin typeface="+mj-lt"/>
              </a:rPr>
              <a:t> du Jura Chardonnay, Vin </a:t>
            </a:r>
            <a:r>
              <a:rPr lang="sv-SE" dirty="0" err="1">
                <a:latin typeface="+mj-lt"/>
              </a:rPr>
              <a:t>Jaune</a:t>
            </a:r>
            <a:endParaRPr lang="sv-SE" dirty="0">
              <a:latin typeface="+mj-lt"/>
            </a:endParaRPr>
          </a:p>
          <a:p>
            <a:endParaRPr lang="sv-SE" dirty="0">
              <a:latin typeface="+mj-lt"/>
            </a:endParaRP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1789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1F789E0-8BCB-442E-B2CE-179544A9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Juraviner med gastronomi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65B80CD-9631-4997-9128-46F30819F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Rökt skinka, sidfläsk och korvar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Emmental Grand </a:t>
            </a:r>
            <a:r>
              <a:rPr kumimoji="0" lang="sv-SE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Cru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enbart råmjölk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Comté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den största osten i Frankrike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sz="2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Jura hemtrakt för Absinten!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6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Morbier</a:t>
            </a:r>
            <a:r>
              <a:rPr lang="sv-SE" sz="2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uppkallad efter en by i Jura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3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481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0DF15F-C998-4544-8879-87CB0A691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4) </a:t>
            </a:r>
            <a:r>
              <a:rPr lang="sv-SE" dirty="0" err="1"/>
              <a:t>Domaine</a:t>
            </a:r>
            <a:r>
              <a:rPr lang="sv-SE" dirty="0"/>
              <a:t> </a:t>
            </a:r>
            <a:r>
              <a:rPr lang="sv-SE" dirty="0" err="1"/>
              <a:t>Rolet</a:t>
            </a:r>
            <a:r>
              <a:rPr lang="sv-SE" dirty="0"/>
              <a:t> ”</a:t>
            </a:r>
            <a:r>
              <a:rPr lang="sv-SE" dirty="0" err="1"/>
              <a:t>Arbois</a:t>
            </a:r>
            <a:r>
              <a:rPr lang="sv-SE" dirty="0"/>
              <a:t>” Tradition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F757834-5CC3-4907-9BF7-B8438D513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None/>
              <a:tabLst/>
              <a:defRPr/>
            </a:pPr>
            <a:r>
              <a:rPr kumimoji="0" lang="sv-SE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Domaine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v-SE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Rolet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”</a:t>
            </a:r>
            <a:r>
              <a:rPr kumimoji="0" lang="sv-SE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Arbois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Rouge Tradition”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None/>
              <a:tabLst/>
              <a:defRPr/>
            </a:pP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Sockerhalt: 0,2 gram socker/liter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None/>
              <a:tabLst/>
              <a:defRPr/>
            </a:pP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Druvsorter: 40% </a:t>
            </a:r>
            <a:r>
              <a:rPr lang="sv-SE" sz="2600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sv-SE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oulsard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30% </a:t>
            </a:r>
            <a:r>
              <a:rPr kumimoji="0" lang="sv-SE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Trosseau</a:t>
            </a:r>
            <a:r>
              <a:rPr lang="sv-SE" sz="2600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30% </a:t>
            </a:r>
            <a:r>
              <a:rPr lang="sv-SE" sz="2600" dirty="0" err="1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Pinot</a:t>
            </a:r>
            <a:r>
              <a:rPr lang="sv-SE" sz="2600" dirty="0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600" dirty="0" err="1">
                <a:solidFill>
                  <a:prstClr val="white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Noir</a:t>
            </a:r>
            <a:endParaRPr lang="sv-SE" sz="2600" dirty="0">
              <a:solidFill>
                <a:prstClr val="white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None/>
              <a:tabLst/>
              <a:defRPr/>
            </a:pP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Aromer: </a:t>
            </a:r>
            <a:r>
              <a:rPr kumimoji="0" lang="sv-SE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Kryddighet, inslag av viol, undervegetation Struktur: Lätt, delikat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endParaRPr kumimoji="0" lang="sv-SE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lang="sv-SE" sz="2600" noProof="0" dirty="0">
                <a:solidFill>
                  <a:prstClr val="white"/>
                </a:solidFill>
                <a:latin typeface="+mj-lt"/>
              </a:rPr>
              <a:t>Passar till recept med r</a:t>
            </a:r>
            <a:r>
              <a:rPr kumimoji="0" lang="sv-SE" sz="2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ökt kött från Franche-Comté,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None/>
              <a:tabLst/>
              <a:defRPr/>
            </a:pPr>
            <a:r>
              <a:rPr kumimoji="0" lang="fr-FR" sz="2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Mont-d’or och Morteaukorv – Comtépaj </a:t>
            </a:r>
            <a:endParaRPr kumimoji="0" lang="sv-SE" sz="26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904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6474710-4BD5-40AD-AAE8-46265908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Chinon</a:t>
            </a:r>
            <a:r>
              <a:rPr lang="sv-SE" dirty="0"/>
              <a:t> – </a:t>
            </a:r>
            <a:r>
              <a:rPr lang="sv-SE" dirty="0" err="1"/>
              <a:t>finesse</a:t>
            </a:r>
            <a:r>
              <a:rPr lang="sv-SE" dirty="0"/>
              <a:t>, hallonbouquet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16C0E0-35CF-4C25-8327-08EBD1F55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>
                <a:latin typeface="+mj-lt"/>
              </a:rPr>
              <a:t>Staden </a:t>
            </a:r>
            <a:r>
              <a:rPr lang="sv-SE" dirty="0" err="1">
                <a:latin typeface="+mj-lt"/>
              </a:rPr>
              <a:t>Chinon</a:t>
            </a:r>
            <a:r>
              <a:rPr lang="sv-SE" dirty="0">
                <a:latin typeface="+mj-lt"/>
              </a:rPr>
              <a:t> – slott – berömda Cabernet Franc (1400-talet)</a:t>
            </a:r>
          </a:p>
          <a:p>
            <a:r>
              <a:rPr lang="sv-SE" dirty="0">
                <a:latin typeface="+mj-lt"/>
              </a:rPr>
              <a:t>Vingårdar vid floden Vienne</a:t>
            </a:r>
          </a:p>
          <a:p>
            <a:r>
              <a:rPr lang="sv-SE" dirty="0">
                <a:latin typeface="+mj-lt"/>
              </a:rPr>
              <a:t>Hallonbouquet – spegla med rödvinssås med vildhallon, hallonvinäger</a:t>
            </a:r>
          </a:p>
          <a:p>
            <a:r>
              <a:rPr lang="sv-SE" dirty="0">
                <a:latin typeface="+mj-lt"/>
              </a:rPr>
              <a:t>S</a:t>
            </a:r>
            <a:r>
              <a:rPr lang="sv-SE" b="0" i="0" dirty="0">
                <a:effectLst/>
                <a:latin typeface="+mj-lt"/>
              </a:rPr>
              <a:t>varta vinbär, en nyans av ceder, svag gräsighet</a:t>
            </a:r>
          </a:p>
          <a:p>
            <a:r>
              <a:rPr lang="sv-SE" dirty="0">
                <a:latin typeface="+mj-lt"/>
              </a:rPr>
              <a:t>Vingårdsbetecknad </a:t>
            </a:r>
            <a:r>
              <a:rPr lang="sv-SE" dirty="0" err="1">
                <a:latin typeface="+mj-lt"/>
              </a:rPr>
              <a:t>Chinon</a:t>
            </a:r>
            <a:r>
              <a:rPr lang="sv-SE" dirty="0">
                <a:latin typeface="+mj-lt"/>
              </a:rPr>
              <a:t> har en knuten smak, vinner på lång lagring – ”</a:t>
            </a:r>
            <a:r>
              <a:rPr lang="sv-SE" b="1" dirty="0" err="1">
                <a:latin typeface="+mj-lt"/>
              </a:rPr>
              <a:t>Clos</a:t>
            </a:r>
            <a:r>
              <a:rPr lang="sv-SE" b="1" dirty="0">
                <a:latin typeface="+mj-lt"/>
              </a:rPr>
              <a:t> de la </a:t>
            </a:r>
            <a:r>
              <a:rPr lang="sv-SE" b="1" dirty="0" err="1">
                <a:latin typeface="+mj-lt"/>
              </a:rPr>
              <a:t>Dioterie</a:t>
            </a:r>
            <a:r>
              <a:rPr lang="sv-SE" b="1" dirty="0">
                <a:latin typeface="+mj-lt"/>
              </a:rPr>
              <a:t>”, ”</a:t>
            </a:r>
            <a:r>
              <a:rPr lang="sv-SE" b="1" dirty="0" err="1">
                <a:latin typeface="+mj-lt"/>
              </a:rPr>
              <a:t>Clos</a:t>
            </a:r>
            <a:r>
              <a:rPr lang="sv-SE" b="1" dirty="0">
                <a:latin typeface="+mj-lt"/>
              </a:rPr>
              <a:t> de </a:t>
            </a:r>
            <a:r>
              <a:rPr lang="sv-SE" b="1" dirty="0" err="1">
                <a:latin typeface="+mj-lt"/>
              </a:rPr>
              <a:t>l’Olive</a:t>
            </a:r>
            <a:r>
              <a:rPr lang="sv-SE" b="1" dirty="0">
                <a:latin typeface="+mj-lt"/>
              </a:rPr>
              <a:t>”</a:t>
            </a:r>
          </a:p>
          <a:p>
            <a:endParaRPr lang="sv-S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126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C4276AC5-60A1-4E66-AE1B-EE8733D6F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12" y="404664"/>
            <a:ext cx="4209954" cy="631493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C22B7F5-B75C-4607-9747-D85AF3F2F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348" y="493238"/>
            <a:ext cx="1621875" cy="6137781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A5575EDF-9552-414E-93DB-EF2E1456F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716" y="557163"/>
            <a:ext cx="2113968" cy="60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6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CA91B9-8026-4CA8-BB63-38468A82A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Crottin</a:t>
            </a:r>
            <a:r>
              <a:rPr lang="sv-SE" dirty="0"/>
              <a:t> de </a:t>
            </a:r>
            <a:r>
              <a:rPr lang="sv-SE" dirty="0" err="1"/>
              <a:t>Chavignol</a:t>
            </a:r>
            <a:r>
              <a:rPr lang="sv-SE" dirty="0"/>
              <a:t> + </a:t>
            </a:r>
            <a:r>
              <a:rPr lang="sv-SE" dirty="0" err="1"/>
              <a:t>Chinon</a:t>
            </a:r>
            <a:r>
              <a:rPr lang="sv-SE" dirty="0"/>
              <a:t>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E6AC990-A3E9-46E9-A118-FC6274B1D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988" y="1628800"/>
            <a:ext cx="7879804" cy="525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5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23F438D-80C0-4D39-B4EC-6153F21ED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5) 2020 </a:t>
            </a:r>
            <a:r>
              <a:rPr lang="sv-SE" dirty="0" err="1"/>
              <a:t>Chinon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B8F60B5-C07C-46D3-9F90-7DE598060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Domaine</a:t>
            </a:r>
            <a:r>
              <a:rPr lang="sv-SE" sz="25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v-SE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Fabien </a:t>
            </a:r>
            <a:r>
              <a:rPr kumimoji="0" lang="sv-SE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Demois</a:t>
            </a:r>
            <a:r>
              <a:rPr kumimoji="0" lang="sv-SE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, Loire, Frankrike, nr 2759, 119 kr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Chinon</a:t>
            </a:r>
            <a:r>
              <a:rPr kumimoji="0" lang="sv-SE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gör underverk med köttgrytor och </a:t>
            </a:r>
            <a:r>
              <a:rPr lang="sv-SE" sz="25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sv-SE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rottin</a:t>
            </a:r>
            <a:r>
              <a:rPr kumimoji="0" lang="sv-SE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kumimoji="0" lang="sv-SE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Chavignol</a:t>
            </a:r>
            <a:r>
              <a:rPr kumimoji="0" lang="sv-SE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sz="25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Blodduva</a:t>
            </a:r>
            <a:r>
              <a:rPr lang="sv-SE" sz="25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från Anjou, Loire </a:t>
            </a:r>
            <a:endParaRPr kumimoji="0" lang="sv-SE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764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064B763-F157-4022-BF2B-263EE7FE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Patéer och terrinernas hem!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E61AC56-BA18-4F23-899B-AF4BFD50A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Kycklingbröst, grön peppar </a:t>
            </a:r>
            <a:endParaRPr lang="sv-SE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Duva från Anjou</a:t>
            </a:r>
            <a:endParaRPr lang="sv-SE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Grillad tonfiskkotlett, sesamfrön</a:t>
            </a:r>
            <a:endParaRPr lang="sv-SE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215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977D1F2-6C8F-4957-8F1F-83BA55C07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40" y="260648"/>
            <a:ext cx="12188825" cy="618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4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B4B189F-1037-4924-9A5D-C929BEE92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”Trendiga” vinstilar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BD5764C-A4D7-4FA5-9B63-1244BA784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Mjuka, </a:t>
            </a:r>
            <a:r>
              <a:rPr lang="sv-S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lätta rödviner med generös frukt (BEAUJOLAIS)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Ofiltrerade</a:t>
            </a:r>
            <a:r>
              <a:rPr lang="sv-SE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dimmiga vita och rosa viner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Strävhet i vita viner – </a:t>
            </a:r>
            <a:r>
              <a:rPr lang="sv-SE" sz="2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Orangeaviner</a:t>
            </a:r>
            <a:endParaRPr lang="sv-SE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Jästigt och nötigt – Oxidering (vinägertoner)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Kolsyra/lätt pärlande, röda viner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dirty="0">
                <a:latin typeface="+mj-lt"/>
              </a:rPr>
              <a:t>Pet’ Nat’  (“</a:t>
            </a:r>
            <a:r>
              <a:rPr lang="sv-SE" dirty="0" err="1">
                <a:latin typeface="+mj-lt"/>
              </a:rPr>
              <a:t>Pétillant</a:t>
            </a:r>
            <a:r>
              <a:rPr lang="sv-SE" dirty="0">
                <a:latin typeface="+mj-lt"/>
              </a:rPr>
              <a:t> Naturel”) Ett vin som får jäsa klart på flaskan</a:t>
            </a:r>
            <a:endParaRPr lang="sv-SE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6761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595E4D-E1B5-439E-AD7B-1556829D4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Etna – </a:t>
            </a:r>
            <a:r>
              <a:rPr lang="en-US" dirty="0" err="1"/>
              <a:t>tolkat</a:t>
            </a:r>
            <a:r>
              <a:rPr lang="en-US" dirty="0"/>
              <a:t> av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belgisk</a:t>
            </a:r>
            <a:r>
              <a:rPr lang="en-US" dirty="0"/>
              <a:t> </a:t>
            </a:r>
            <a:r>
              <a:rPr lang="en-US" dirty="0" err="1"/>
              <a:t>vinmakare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5DDA610-6B03-4674-A4DB-D9519779B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v-SE" dirty="0">
                <a:latin typeface="+mj-lt"/>
              </a:rPr>
              <a:t>Frank </a:t>
            </a:r>
            <a:r>
              <a:rPr lang="sv-SE" dirty="0" err="1">
                <a:latin typeface="+mj-lt"/>
              </a:rPr>
              <a:t>Cornelissen</a:t>
            </a:r>
            <a:r>
              <a:rPr lang="sv-SE" dirty="0">
                <a:latin typeface="+mj-lt"/>
              </a:rPr>
              <a:t> (Etna 2001)</a:t>
            </a:r>
          </a:p>
          <a:p>
            <a:r>
              <a:rPr lang="sv-SE" dirty="0">
                <a:latin typeface="+mj-lt"/>
              </a:rPr>
              <a:t>Etna har alla ingredienser (24 ha)</a:t>
            </a:r>
          </a:p>
          <a:p>
            <a:r>
              <a:rPr lang="sv-SE" dirty="0">
                <a:latin typeface="+mj-lt"/>
              </a:rPr>
              <a:t>Unik, speciell jordmån – extra dimension</a:t>
            </a:r>
          </a:p>
          <a:p>
            <a:pPr marL="274320" marR="0" lvl="0" indent="-27432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Möjlighet att plantera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oympat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+mn-ea"/>
                <a:cs typeface="+mn-cs"/>
              </a:rPr>
              <a:t> </a:t>
            </a:r>
            <a:endParaRPr lang="sv-SE" dirty="0">
              <a:latin typeface="+mj-lt"/>
            </a:endParaRPr>
          </a:p>
          <a:p>
            <a:r>
              <a:rPr lang="sv-SE" dirty="0">
                <a:latin typeface="+mj-lt"/>
              </a:rPr>
              <a:t>Gamla vinstockar (13 ha)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2009 startade </a:t>
            </a:r>
            <a:r>
              <a:rPr kumimoji="0" lang="sv-S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Cornelissen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att använda Amforas  </a:t>
            </a:r>
            <a:endParaRPr lang="sv-SE" dirty="0">
              <a:latin typeface="+mj-lt"/>
            </a:endParaRPr>
          </a:p>
          <a:p>
            <a:r>
              <a:rPr lang="sv-SE" dirty="0">
                <a:latin typeface="+mj-lt"/>
              </a:rPr>
              <a:t>20 årgångar senare </a:t>
            </a:r>
          </a:p>
          <a:p>
            <a:r>
              <a:rPr lang="sv-SE" dirty="0">
                <a:latin typeface="+mj-lt"/>
              </a:rPr>
              <a:t>Utspridda vingårdslotter – vissa lägen vända mot varandra</a:t>
            </a:r>
          </a:p>
          <a:p>
            <a:r>
              <a:rPr lang="sv-SE" dirty="0">
                <a:latin typeface="+mj-lt"/>
              </a:rPr>
              <a:t>”Magma” – egendomens Grand Vin </a:t>
            </a:r>
          </a:p>
        </p:txBody>
      </p:sp>
    </p:spTree>
    <p:extLst>
      <p:ext uri="{BB962C8B-B14F-4D97-AF65-F5344CB8AC3E}">
        <p14:creationId xmlns:p14="http://schemas.microsoft.com/office/powerpoint/2010/main" val="371560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720B35B-0179-4DEA-88C7-128379FB8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Etna ”boomar” – flera, nya tillverkare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47D7EEF-05C3-4D51-9246-120FDFCA2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Idag ”boomar” Etna med flera nya tillverkare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sv-SE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Northern</a:t>
            </a:r>
            <a:r>
              <a:rPr lang="sv-S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Valley</a:t>
            </a:r>
            <a:r>
              <a:rPr lang="sv-S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anses vara Etnas toppregion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sv-SE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Single</a:t>
            </a:r>
            <a:r>
              <a:rPr lang="sv-S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Vineyard</a:t>
            </a:r>
            <a:r>
              <a:rPr lang="sv-S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Etna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Ekfat helt tabu – inget ska tillföra smak</a:t>
            </a:r>
            <a:endParaRPr lang="sv-SE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03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8E38EAD-E671-4AB6-8ECE-850921D9E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111" y="0"/>
            <a:ext cx="53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6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E5BD9B22-F825-4FA0-A9AE-D67C088BF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8825" cy="601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29FAD5-74A6-4026-B678-0DF388EC6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6) 2010 </a:t>
            </a:r>
            <a:r>
              <a:rPr lang="sv-SE" dirty="0" err="1"/>
              <a:t>Susucaru</a:t>
            </a:r>
            <a:r>
              <a:rPr lang="sv-SE" dirty="0"/>
              <a:t>, Frank </a:t>
            </a:r>
            <a:r>
              <a:rPr lang="sv-SE" dirty="0" err="1"/>
              <a:t>Cornelissen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DF3BB01-5BD6-44B1-8995-4F002A844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1905000"/>
            <a:ext cx="6732238" cy="4267200"/>
          </a:xfrm>
        </p:spPr>
        <p:txBody>
          <a:bodyPr>
            <a:normAutofit/>
          </a:bodyPr>
          <a:lstStyle/>
          <a:p>
            <a:r>
              <a:rPr lang="en-US" dirty="0" err="1">
                <a:latin typeface="+mj-lt"/>
              </a:rPr>
              <a:t>Första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årgång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Susucaru</a:t>
            </a:r>
            <a:r>
              <a:rPr lang="en-US" dirty="0">
                <a:latin typeface="+mj-lt"/>
              </a:rPr>
              <a:t> Rosso 2003</a:t>
            </a:r>
          </a:p>
          <a:p>
            <a:r>
              <a:rPr lang="en-US" dirty="0" err="1">
                <a:latin typeface="+mj-lt"/>
              </a:rPr>
              <a:t>Basnivå</a:t>
            </a:r>
            <a:r>
              <a:rPr lang="en-US" dirty="0">
                <a:latin typeface="+mj-lt"/>
              </a:rPr>
              <a:t> </a:t>
            </a:r>
          </a:p>
          <a:p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En blandning av vita och röda druvor, främst </a:t>
            </a:r>
            <a:r>
              <a:rPr lang="sv-SE" dirty="0">
                <a:latin typeface="+mj-lt"/>
              </a:rPr>
              <a:t>N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erello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mascalese</a:t>
            </a:r>
            <a:endParaRPr lang="sv-SE" dirty="0">
              <a:latin typeface="+mj-lt"/>
            </a:endParaRPr>
          </a:p>
          <a:p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Nerello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Mascalese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Nerello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Capuccio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Minnella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Nera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, Alicante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Bouschet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sv-SE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Minella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Bianca </a:t>
            </a:r>
          </a:p>
          <a:p>
            <a:r>
              <a:rPr lang="sv-SE" dirty="0">
                <a:latin typeface="+mj-lt"/>
              </a:rPr>
              <a:t>Ett ljust, lätt, slank frukt</a:t>
            </a:r>
          </a:p>
          <a:p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nr 93464, 249 kr</a:t>
            </a:r>
            <a:endParaRPr kumimoji="0" lang="sv-SE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endParaRPr lang="it-IT" sz="2600" i="0" u="sng" strike="noStrike" dirty="0">
              <a:effectLst/>
              <a:latin typeface="+mj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it-IT" u="sng" dirty="0">
              <a:latin typeface="Poppins" panose="00000500000000000000" pitchFamily="2" charset="0"/>
            </a:endParaRPr>
          </a:p>
          <a:p>
            <a:endParaRPr lang="sv-SE" u="sng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FD8093F6-A9C4-413D-ABF9-0E69B92D8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612" y="-99392"/>
            <a:ext cx="50485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680A4775-BF9B-49B2-A079-5251ADE9B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66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9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473845-4C68-42DD-A8EF-B25BD39BA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Kvällens viner ”Trendiga och klassiska vinstilar”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BF4C8A7-BA65-49FD-976B-34E053AA8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Rkatsiteli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v-SE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Qvevri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Georgien, nr 2195, 128 kr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sv-SE" sz="22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Meinklang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Prosa, Burgenland, nr 74015, 109 kr, Österrike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kumimoji="0" lang="sv-SE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2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Vouvray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v-SE" sz="22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Clos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sv-SE" sz="22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Rougemont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v-SE" sz="22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Domaine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2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Vigneau-Chevreau,nr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90667, 189 kr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4) </a:t>
            </a:r>
            <a:r>
              <a:rPr lang="sv-SE" sz="22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Chinon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, Fabien </a:t>
            </a:r>
            <a:r>
              <a:rPr lang="sv-SE" sz="22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Demois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, Loire, nr 2759, 119 kr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5) </a:t>
            </a:r>
            <a:r>
              <a:rPr lang="sv-SE" sz="22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Domaine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sz="22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Rolet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v-SE" sz="2200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Arbois</a:t>
            </a:r>
            <a:r>
              <a:rPr lang="sv-SE" sz="2200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Tradition, nr</a:t>
            </a:r>
            <a:r>
              <a:rPr kumimoji="0" lang="sv-S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71664, 219 kr </a:t>
            </a:r>
          </a:p>
          <a:p>
            <a:pPr marL="274320" marR="0" lvl="0" indent="-274320" algn="l" defTabSz="914400" rtl="0" eaLnBrk="1" fontAlgn="auto" latinLnBrk="0" hangingPunct="1">
              <a:lnSpc>
                <a:spcPct val="107000"/>
              </a:lnSpc>
              <a:spcBef>
                <a:spcPts val="1800"/>
              </a:spcBef>
              <a:spcAft>
                <a:spcPts val="800"/>
              </a:spcAft>
              <a:buClrTx/>
              <a:buSzPct val="100000"/>
              <a:buFont typeface="Arial" pitchFamily="34" charset="0"/>
              <a:buChar char="▪"/>
              <a:tabLst/>
              <a:defRPr/>
            </a:pPr>
            <a:r>
              <a:rPr lang="sv-SE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6) </a:t>
            </a:r>
            <a:r>
              <a:rPr lang="sv-SE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Susucaru</a:t>
            </a:r>
            <a:r>
              <a:rPr lang="sv-SE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Rosso</a:t>
            </a:r>
            <a:r>
              <a:rPr lang="sv-SE" dirty="0">
                <a:solidFill>
                  <a:prstClr val="white"/>
                </a:solidFill>
                <a:latin typeface="Consolas"/>
                <a:ea typeface="Calibri" panose="020F0502020204030204" pitchFamily="34" charset="0"/>
                <a:cs typeface="Times New Roman" panose="02020603050405020304" pitchFamily="18" charset="0"/>
              </a:rPr>
              <a:t>, Etna, Sicilien, Italien, nr 93464, 249 kr</a:t>
            </a:r>
            <a:endParaRPr kumimoji="0" lang="sv-S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ola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51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2FAF49-2BB4-460B-9AD2-C049515B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Trendigt i vinframställning, presentation, förslutning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68032C-8C04-4C61-8FF7-1859F30A4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v-SE" sz="3200" dirty="0">
                <a:latin typeface="+mj-lt"/>
              </a:rPr>
              <a:t>Amforor </a:t>
            </a:r>
          </a:p>
          <a:p>
            <a:r>
              <a:rPr lang="sv-SE" sz="3200" dirty="0">
                <a:latin typeface="+mj-lt"/>
              </a:rPr>
              <a:t>Kontrollerad oxidation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3200" dirty="0">
                <a:latin typeface="+mj-lt"/>
              </a:rPr>
              <a:t>Kreativa etiketter</a:t>
            </a:r>
            <a:endParaRPr lang="sv-SE" sz="3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sv-SE" sz="32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Cementägg</a:t>
            </a:r>
            <a:r>
              <a:rPr lang="sv-SE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” - fällningen rör sig konstant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Druvskalskontakt</a:t>
            </a:r>
            <a:endParaRPr lang="sv-SE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sv-SE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axad kork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sv-SE" sz="3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ronkapsyl (Skruvkapsyl)</a:t>
            </a:r>
            <a:endParaRPr lang="sv-SE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v-SE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315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DEDA10-195B-4812-94D4-FDAF5674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”Klassiska” vinstilar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3976C5-228F-403A-87AE-19DEF69FD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v-SE" dirty="0">
                <a:latin typeface="+mj-lt"/>
              </a:rPr>
              <a:t>Odlarchampagne </a:t>
            </a:r>
          </a:p>
          <a:p>
            <a:r>
              <a:rPr lang="sv-SE" dirty="0" err="1">
                <a:latin typeface="+mj-lt"/>
              </a:rPr>
              <a:t>Bandol</a:t>
            </a:r>
            <a:r>
              <a:rPr lang="sv-SE" dirty="0">
                <a:latin typeface="+mj-lt"/>
              </a:rPr>
              <a:t>, Provence</a:t>
            </a:r>
          </a:p>
          <a:p>
            <a:r>
              <a:rPr lang="sv-SE" dirty="0">
                <a:latin typeface="+mj-lt"/>
              </a:rPr>
              <a:t>Chablis 1er </a:t>
            </a:r>
            <a:r>
              <a:rPr lang="sv-SE" dirty="0" err="1">
                <a:latin typeface="+mj-lt"/>
              </a:rPr>
              <a:t>Cru</a:t>
            </a:r>
            <a:r>
              <a:rPr lang="sv-SE" dirty="0">
                <a:latin typeface="+mj-lt"/>
              </a:rPr>
              <a:t> </a:t>
            </a:r>
          </a:p>
          <a:p>
            <a:r>
              <a:rPr lang="sv-SE" dirty="0" err="1">
                <a:latin typeface="+mj-lt"/>
              </a:rPr>
              <a:t>Meursault</a:t>
            </a:r>
            <a:r>
              <a:rPr lang="sv-SE" dirty="0">
                <a:latin typeface="+mj-lt"/>
              </a:rPr>
              <a:t>  </a:t>
            </a:r>
          </a:p>
          <a:p>
            <a:r>
              <a:rPr lang="sv-SE" dirty="0" err="1">
                <a:latin typeface="+mj-lt"/>
              </a:rPr>
              <a:t>Vosne-Romanée</a:t>
            </a:r>
            <a:r>
              <a:rPr lang="sv-SE" dirty="0">
                <a:latin typeface="+mj-lt"/>
              </a:rPr>
              <a:t> – </a:t>
            </a:r>
            <a:r>
              <a:rPr lang="sv-SE" dirty="0" err="1">
                <a:latin typeface="+mj-lt"/>
              </a:rPr>
              <a:t>Volnay</a:t>
            </a:r>
            <a:r>
              <a:rPr lang="sv-SE" dirty="0">
                <a:latin typeface="+mj-lt"/>
              </a:rPr>
              <a:t> </a:t>
            </a:r>
          </a:p>
          <a:p>
            <a:r>
              <a:rPr lang="sv-SE" dirty="0">
                <a:latin typeface="+mj-lt"/>
              </a:rPr>
              <a:t>Röd </a:t>
            </a:r>
            <a:r>
              <a:rPr lang="sv-SE" dirty="0" err="1">
                <a:latin typeface="+mj-lt"/>
              </a:rPr>
              <a:t>Hermitage</a:t>
            </a:r>
            <a:r>
              <a:rPr lang="sv-SE" dirty="0">
                <a:latin typeface="+mj-lt"/>
              </a:rPr>
              <a:t> – </a:t>
            </a:r>
            <a:r>
              <a:rPr lang="sv-SE" dirty="0" err="1">
                <a:latin typeface="+mj-lt"/>
              </a:rPr>
              <a:t>Cornas</a:t>
            </a:r>
            <a:r>
              <a:rPr lang="sv-SE" dirty="0">
                <a:latin typeface="+mj-lt"/>
              </a:rPr>
              <a:t> </a:t>
            </a:r>
          </a:p>
          <a:p>
            <a:r>
              <a:rPr lang="sv-SE" dirty="0">
                <a:latin typeface="+mj-lt"/>
              </a:rPr>
              <a:t>Oxiderad </a:t>
            </a:r>
            <a:r>
              <a:rPr lang="sv-SE" dirty="0" err="1">
                <a:latin typeface="+mj-lt"/>
              </a:rPr>
              <a:t>Banyuls</a:t>
            </a:r>
            <a:r>
              <a:rPr lang="sv-SE" dirty="0">
                <a:latin typeface="+mj-lt"/>
              </a:rPr>
              <a:t> – Madeira </a:t>
            </a:r>
          </a:p>
          <a:p>
            <a:r>
              <a:rPr lang="sv-SE" dirty="0" err="1">
                <a:latin typeface="+mj-lt"/>
              </a:rPr>
              <a:t>Sauternes</a:t>
            </a:r>
            <a:r>
              <a:rPr lang="sv-SE" dirty="0">
                <a:latin typeface="+mj-lt"/>
              </a:rPr>
              <a:t> – Det nya </a:t>
            </a:r>
            <a:r>
              <a:rPr lang="sv-SE" dirty="0" err="1">
                <a:latin typeface="+mj-lt"/>
              </a:rPr>
              <a:t>Tokaji</a:t>
            </a:r>
            <a:endParaRPr lang="sv-SE" dirty="0">
              <a:latin typeface="+mj-lt"/>
            </a:endParaRPr>
          </a:p>
          <a:p>
            <a:r>
              <a:rPr lang="sv-SE" dirty="0">
                <a:latin typeface="+mj-lt"/>
              </a:rPr>
              <a:t>Sherry – Vin </a:t>
            </a:r>
            <a:r>
              <a:rPr lang="sv-SE" dirty="0" err="1">
                <a:latin typeface="+mj-lt"/>
              </a:rPr>
              <a:t>Jaune</a:t>
            </a:r>
            <a:endParaRPr lang="sv-SE" dirty="0">
              <a:latin typeface="+mj-lt"/>
            </a:endParaRP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3300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12E566E7-5E2B-4E82-BE40-C6A332BF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>
                <a:latin typeface="Consolas (Rubriker)"/>
              </a:rPr>
              <a:t>Noma</a:t>
            </a:r>
            <a:r>
              <a:rPr lang="sv-SE" dirty="0">
                <a:latin typeface="Consolas (Rubriker)"/>
              </a:rPr>
              <a:t> 2021</a:t>
            </a:r>
          </a:p>
        </p:txBody>
      </p:sp>
      <p:sp>
        <p:nvSpPr>
          <p:cNvPr id="7" name="Platshållare för innehåll 6">
            <a:extLst>
              <a:ext uri="{FF2B5EF4-FFF2-40B4-BE49-F238E27FC236}">
                <a16:creationId xmlns:a16="http://schemas.microsoft.com/office/drawing/2014/main" id="{E494EB9C-7A17-4DBB-9EBA-1C61E9F2E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600" b="0" dirty="0">
              <a:effectLst/>
              <a:latin typeface="+mj-lt"/>
            </a:endParaRPr>
          </a:p>
          <a:p>
            <a:pPr marL="0" indent="0" algn="ctr">
              <a:buNone/>
            </a:pPr>
            <a:r>
              <a:rPr lang="en-US" sz="2600" b="0" dirty="0" err="1">
                <a:effectLst/>
                <a:latin typeface="+mj-lt"/>
              </a:rPr>
              <a:t>Helgrillad</a:t>
            </a:r>
            <a:r>
              <a:rPr lang="en-US" sz="2600" b="0" dirty="0">
                <a:effectLst/>
                <a:latin typeface="+mj-lt"/>
              </a:rPr>
              <a:t> </a:t>
            </a:r>
            <a:r>
              <a:rPr lang="en-US" sz="2600" b="0" dirty="0" err="1">
                <a:effectLst/>
                <a:latin typeface="+mj-lt"/>
              </a:rPr>
              <a:t>vildand</a:t>
            </a:r>
            <a:r>
              <a:rPr lang="en-US" sz="2600" b="0" dirty="0">
                <a:effectLst/>
                <a:latin typeface="+mj-lt"/>
              </a:rPr>
              <a:t> BBQ</a:t>
            </a:r>
            <a:r>
              <a:rPr lang="en-US" sz="2600" dirty="0">
                <a:latin typeface="+mj-lt"/>
              </a:rPr>
              <a:t> / </a:t>
            </a:r>
            <a:r>
              <a:rPr lang="en-US" sz="2600" dirty="0" err="1">
                <a:latin typeface="+mj-lt"/>
              </a:rPr>
              <a:t>andhjärna</a:t>
            </a:r>
            <a:r>
              <a:rPr lang="en-US" sz="2600" dirty="0">
                <a:latin typeface="+mj-lt"/>
              </a:rPr>
              <a:t> / </a:t>
            </a:r>
            <a:r>
              <a:rPr lang="en-US" sz="2600" b="0" dirty="0" err="1">
                <a:effectLst/>
                <a:latin typeface="+mj-lt"/>
              </a:rPr>
              <a:t>sjögräs</a:t>
            </a:r>
            <a:r>
              <a:rPr lang="en-US" sz="2600" b="0" dirty="0">
                <a:effectLst/>
                <a:latin typeface="+mj-lt"/>
              </a:rPr>
              <a:t> </a:t>
            </a:r>
            <a:r>
              <a:rPr lang="en-US" sz="2600" b="0" dirty="0" err="1">
                <a:effectLst/>
                <a:latin typeface="+mj-lt"/>
              </a:rPr>
              <a:t>svamp</a:t>
            </a:r>
            <a:r>
              <a:rPr lang="en-US" sz="2600" b="0" dirty="0">
                <a:effectLst/>
                <a:latin typeface="+mj-lt"/>
              </a:rPr>
              <a:t> </a:t>
            </a:r>
            <a:r>
              <a:rPr lang="en-US" sz="2600" dirty="0">
                <a:latin typeface="+mj-lt"/>
              </a:rPr>
              <a:t>/ </a:t>
            </a:r>
            <a:r>
              <a:rPr lang="en-US" sz="2600" b="0" dirty="0" err="1">
                <a:effectLst/>
                <a:latin typeface="+mj-lt"/>
              </a:rPr>
              <a:t>tryffelsås</a:t>
            </a:r>
            <a:r>
              <a:rPr lang="en-US" sz="2600" b="0" dirty="0">
                <a:effectLst/>
                <a:latin typeface="+mj-lt"/>
              </a:rPr>
              <a:t> </a:t>
            </a:r>
            <a:r>
              <a:rPr lang="en-US" sz="2600" dirty="0">
                <a:latin typeface="+mj-lt"/>
              </a:rPr>
              <a:t>/</a:t>
            </a:r>
            <a:r>
              <a:rPr lang="en-US" sz="2600" b="0" dirty="0" err="1">
                <a:effectLst/>
                <a:latin typeface="+mj-lt"/>
              </a:rPr>
              <a:t>vild</a:t>
            </a:r>
            <a:r>
              <a:rPr lang="en-US" sz="2600" b="0" dirty="0">
                <a:effectLst/>
                <a:latin typeface="+mj-lt"/>
              </a:rPr>
              <a:t> </a:t>
            </a:r>
            <a:r>
              <a:rPr lang="en-US" sz="2600" b="0" dirty="0" err="1">
                <a:effectLst/>
                <a:latin typeface="+mj-lt"/>
              </a:rPr>
              <a:t>sumak</a:t>
            </a:r>
            <a:endParaRPr lang="en-US" sz="2600" b="0" dirty="0">
              <a:effectLst/>
              <a:latin typeface="+mj-lt"/>
            </a:endParaRPr>
          </a:p>
          <a:p>
            <a:pPr marL="0" indent="0" algn="ctr">
              <a:buNone/>
            </a:pPr>
            <a:r>
              <a:rPr lang="en-US" sz="2600" b="0" dirty="0">
                <a:effectLst/>
                <a:latin typeface="+mj-lt"/>
              </a:rPr>
              <a:t>2022</a:t>
            </a:r>
          </a:p>
          <a:p>
            <a:pPr marL="0" indent="0">
              <a:buNone/>
            </a:pPr>
            <a:endParaRPr lang="en-US" sz="2600" dirty="0">
              <a:latin typeface="+mj-lt"/>
            </a:endParaRPr>
          </a:p>
          <a:p>
            <a:pPr marL="0" indent="0" algn="ctr">
              <a:buNone/>
            </a:pPr>
            <a:r>
              <a:rPr lang="en-US" sz="2600" dirty="0" err="1">
                <a:latin typeface="+mj-lt"/>
              </a:rPr>
              <a:t>Stekt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vildand</a:t>
            </a:r>
            <a:r>
              <a:rPr lang="en-US" sz="2600" dirty="0">
                <a:latin typeface="+mj-lt"/>
              </a:rPr>
              <a:t> / </a:t>
            </a:r>
            <a:r>
              <a:rPr lang="en-US" sz="2600" dirty="0" err="1">
                <a:latin typeface="+mj-lt"/>
              </a:rPr>
              <a:t>kantareller</a:t>
            </a:r>
            <a:r>
              <a:rPr lang="en-US" sz="2600" dirty="0">
                <a:latin typeface="+mj-lt"/>
              </a:rPr>
              <a:t> / </a:t>
            </a:r>
            <a:r>
              <a:rPr lang="en-US" sz="2600" dirty="0" err="1">
                <a:latin typeface="+mj-lt"/>
              </a:rPr>
              <a:t>hallonvinägersås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potatis</a:t>
            </a:r>
            <a:r>
              <a:rPr lang="en-US" sz="2600" dirty="0">
                <a:latin typeface="+mj-lt"/>
              </a:rPr>
              <a:t>- </a:t>
            </a:r>
            <a:r>
              <a:rPr lang="en-US" sz="2600" dirty="0" err="1">
                <a:latin typeface="+mj-lt"/>
              </a:rPr>
              <a:t>och</a:t>
            </a:r>
            <a:r>
              <a:rPr lang="en-US" sz="2600" dirty="0">
                <a:latin typeface="+mj-lt"/>
              </a:rPr>
              <a:t> </a:t>
            </a:r>
            <a:r>
              <a:rPr lang="en-US" sz="2600" dirty="0" err="1">
                <a:latin typeface="+mj-lt"/>
              </a:rPr>
              <a:t>zucchinikaka</a:t>
            </a:r>
            <a:endParaRPr lang="en-US" sz="2600" dirty="0">
              <a:latin typeface="+mj-lt"/>
            </a:endParaRPr>
          </a:p>
          <a:p>
            <a:pPr marL="0" indent="0" algn="ctr">
              <a:buNone/>
            </a:pPr>
            <a:r>
              <a:rPr lang="en-US" sz="2600" dirty="0">
                <a:latin typeface="+mj-lt"/>
              </a:rPr>
              <a:t>(</a:t>
            </a:r>
            <a:r>
              <a:rPr lang="en-US" sz="2600" dirty="0" err="1">
                <a:latin typeface="+mj-lt"/>
              </a:rPr>
              <a:t>Grappe</a:t>
            </a:r>
            <a:r>
              <a:rPr lang="en-US" sz="2600" dirty="0">
                <a:latin typeface="+mj-lt"/>
              </a:rPr>
              <a:t> d’Or, 1981)</a:t>
            </a:r>
          </a:p>
          <a:p>
            <a:pPr marL="0" indent="0">
              <a:buNone/>
            </a:pPr>
            <a:endParaRPr lang="en-US" sz="2600" dirty="0">
              <a:latin typeface="+mj-lt"/>
            </a:endParaRPr>
          </a:p>
          <a:p>
            <a:pPr marL="0" indent="0">
              <a:buNone/>
            </a:pPr>
            <a:endParaRPr lang="en-US" sz="2600" dirty="0">
              <a:latin typeface="+mj-lt"/>
            </a:endParaRPr>
          </a:p>
          <a:p>
            <a:pPr marL="0" indent="0">
              <a:buNone/>
            </a:pPr>
            <a:endParaRPr lang="en-US" sz="2600" dirty="0">
              <a:latin typeface="+mj-lt"/>
            </a:endParaRPr>
          </a:p>
          <a:p>
            <a:pPr marL="0" indent="0">
              <a:buNone/>
            </a:pPr>
            <a:endParaRPr lang="sv-SE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693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311F12F-96E8-4EDD-8F22-D7C890316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Noma</a:t>
            </a:r>
            <a:r>
              <a:rPr lang="sv-SE" dirty="0"/>
              <a:t> 2021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78C08D-9B85-4410-9A1F-ABB87177A1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v-SE" sz="3000" dirty="0">
                <a:latin typeface="+mj-lt"/>
              </a:rPr>
              <a:t>Hallon, rabarber och </a:t>
            </a:r>
            <a:r>
              <a:rPr lang="sv-SE" sz="3000" dirty="0" err="1">
                <a:latin typeface="+mj-lt"/>
              </a:rPr>
              <a:t>gräddärtor</a:t>
            </a:r>
            <a:r>
              <a:rPr lang="sv-SE" sz="3000" dirty="0">
                <a:latin typeface="+mj-lt"/>
              </a:rPr>
              <a:t> (2022)</a:t>
            </a:r>
          </a:p>
          <a:p>
            <a:pPr marL="0" indent="0">
              <a:buNone/>
            </a:pPr>
            <a:endParaRPr lang="sv-SE" sz="3000" dirty="0">
              <a:latin typeface="+mj-lt"/>
            </a:endParaRPr>
          </a:p>
          <a:p>
            <a:pPr marL="0" indent="0">
              <a:buNone/>
            </a:pPr>
            <a:r>
              <a:rPr lang="sv-SE" sz="3000" dirty="0">
                <a:latin typeface="+mj-lt"/>
              </a:rPr>
              <a:t>Färska hallon, jordgubbar, apelsin, apelsinlikör, cognac, vaniljglass </a:t>
            </a:r>
          </a:p>
          <a:p>
            <a:pPr marL="0" indent="0">
              <a:buNone/>
            </a:pPr>
            <a:r>
              <a:rPr lang="sv-SE" sz="3000" dirty="0">
                <a:latin typeface="+mj-lt"/>
              </a:rPr>
              <a:t>(Värdshuset Koppartälten, 1981)</a:t>
            </a:r>
          </a:p>
          <a:p>
            <a:pPr marL="0" indent="0">
              <a:buNone/>
            </a:pPr>
            <a:endParaRPr lang="sv-SE" sz="3000" dirty="0"/>
          </a:p>
          <a:p>
            <a:pPr marL="0" indent="0">
              <a:buNone/>
            </a:pPr>
            <a:endParaRPr lang="sv-SE" sz="3000" dirty="0"/>
          </a:p>
          <a:p>
            <a:pPr marL="0" indent="0">
              <a:buNone/>
            </a:pPr>
            <a:endParaRPr lang="sv-SE" sz="3000" dirty="0"/>
          </a:p>
          <a:p>
            <a:pPr marL="0" indent="0">
              <a:buNone/>
            </a:pPr>
            <a:endParaRPr lang="sv-SE" sz="3000" dirty="0"/>
          </a:p>
          <a:p>
            <a:pPr marL="0" indent="0">
              <a:buNone/>
            </a:pPr>
            <a:endParaRPr lang="sv-SE" sz="3000" dirty="0"/>
          </a:p>
          <a:p>
            <a:pPr marL="0" indent="0">
              <a:buNone/>
            </a:pPr>
            <a:endParaRPr lang="sv-SE" sz="30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7009B7F-239E-4AB2-A417-148BABA27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5609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04EE182-71AB-4D40-AA03-A0B7162A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”Trendiga” och ”klassiska” vinstilar ursprung: Dagens provning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3F262D2-D8FA-484C-9782-F1683FFA7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2800" dirty="0" err="1">
                <a:latin typeface="+mj-lt"/>
              </a:rPr>
              <a:t>Chinon</a:t>
            </a:r>
            <a:r>
              <a:rPr lang="sv-SE" sz="2800" dirty="0">
                <a:latin typeface="+mj-lt"/>
              </a:rPr>
              <a:t>, Loire, Frankrike</a:t>
            </a:r>
          </a:p>
          <a:p>
            <a:r>
              <a:rPr lang="sv-SE" sz="2800" dirty="0" err="1">
                <a:latin typeface="+mj-lt"/>
              </a:rPr>
              <a:t>Arbois</a:t>
            </a:r>
            <a:r>
              <a:rPr lang="sv-SE" sz="2800" dirty="0">
                <a:latin typeface="+mj-lt"/>
              </a:rPr>
              <a:t>, Jura, Frankrike</a:t>
            </a:r>
          </a:p>
          <a:p>
            <a:r>
              <a:rPr lang="sv-SE" sz="2800" dirty="0" err="1">
                <a:latin typeface="+mj-lt"/>
              </a:rPr>
              <a:t>Vouvray</a:t>
            </a:r>
            <a:r>
              <a:rPr lang="sv-SE" sz="2800" dirty="0">
                <a:latin typeface="+mj-lt"/>
              </a:rPr>
              <a:t>, Loire, Frankrike</a:t>
            </a:r>
          </a:p>
          <a:p>
            <a:r>
              <a:rPr lang="sv-SE" sz="2800" dirty="0">
                <a:latin typeface="+mj-lt"/>
              </a:rPr>
              <a:t>Etna, Sicilien, Italien</a:t>
            </a:r>
          </a:p>
          <a:p>
            <a:r>
              <a:rPr lang="sv-SE" sz="2800" b="0" i="0" dirty="0" err="1">
                <a:effectLst/>
                <a:latin typeface="+mj-lt"/>
              </a:rPr>
              <a:t>Kakheti</a:t>
            </a:r>
            <a:r>
              <a:rPr lang="sv-SE" sz="2800" dirty="0">
                <a:latin typeface="+mj-lt"/>
              </a:rPr>
              <a:t>, Georgien</a:t>
            </a:r>
          </a:p>
          <a:p>
            <a:r>
              <a:rPr lang="sv-SE" sz="2800" dirty="0">
                <a:latin typeface="+mj-lt"/>
              </a:rPr>
              <a:t>Burgenland, Österrike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372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D618D04-1361-495A-A835-4D95F8E3D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044" y="1844824"/>
            <a:ext cx="5715000" cy="456247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6A23A7E-6453-45CD-A103-81D509E04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/>
              <a:t>Georgiska viner</a:t>
            </a:r>
          </a:p>
        </p:txBody>
      </p:sp>
    </p:spTree>
    <p:extLst>
      <p:ext uri="{BB962C8B-B14F-4D97-AF65-F5344CB8AC3E}">
        <p14:creationId xmlns:p14="http://schemas.microsoft.com/office/powerpoint/2010/main" val="3553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vart tavla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492_TF02804846_TF02804846" id="{EB999075-59DB-4C14-BA46-41FEF534751D}" vid="{2B4A5B03-9375-48F4-8A83-FE3E2E940433}"/>
    </a:ext>
  </a:extLst>
</a:theme>
</file>

<file path=ppt/theme/theme2.xml><?xml version="1.0" encoding="utf-8"?>
<a:theme xmlns:a="http://schemas.openxmlformats.org/drawingml/2006/main" name="Office-te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Utbildningspresentation med svarta tavlan (bredbild)</Template>
  <TotalTime>3206</TotalTime>
  <Words>1124</Words>
  <Application>Microsoft Office PowerPoint</Application>
  <PresentationFormat>Anpassad</PresentationFormat>
  <Paragraphs>186</Paragraphs>
  <Slides>36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36</vt:i4>
      </vt:variant>
    </vt:vector>
  </HeadingPairs>
  <TitlesOfParts>
    <vt:vector size="42" baseType="lpstr">
      <vt:lpstr>Arial</vt:lpstr>
      <vt:lpstr>Consolas</vt:lpstr>
      <vt:lpstr>Consolas (Rubriker)</vt:lpstr>
      <vt:lpstr>Corbel</vt:lpstr>
      <vt:lpstr>Poppins</vt:lpstr>
      <vt:lpstr>Svart tavla 16x9</vt:lpstr>
      <vt:lpstr>”Klassiska” och ”trendiga” vinstilar – till vilken sorts mat?</vt:lpstr>
      <vt:lpstr>Trendiga ”nynordiska” råvaror (2022)</vt:lpstr>
      <vt:lpstr>”Trendiga” vinstilar</vt:lpstr>
      <vt:lpstr>Trendigt i vinframställning, presentation, förslutning</vt:lpstr>
      <vt:lpstr>”Klassiska” vinstilar </vt:lpstr>
      <vt:lpstr>Noma 2021</vt:lpstr>
      <vt:lpstr>Noma 2021 </vt:lpstr>
      <vt:lpstr>”Trendiga” och ”klassiska” vinstilar ursprung: Dagens provning</vt:lpstr>
      <vt:lpstr>Georgiska viner</vt:lpstr>
      <vt:lpstr>Georgisk vinodling – vinets vagga</vt:lpstr>
      <vt:lpstr>Qvevri-inspirerade ”tolkningar” </vt:lpstr>
      <vt:lpstr>PowerPoint-presentation</vt:lpstr>
      <vt:lpstr>1) 2018 Rkatsiteli Qvevri</vt:lpstr>
      <vt:lpstr>Vouvray – Chenin blanc</vt:lpstr>
      <vt:lpstr>PowerPoint-presentation</vt:lpstr>
      <vt:lpstr>2) 2020 Vouvray ”Clos de Rougemont”</vt:lpstr>
      <vt:lpstr>3) 2020 Meinklang ”Prosa”</vt:lpstr>
      <vt:lpstr>PowerPoint-presentation</vt:lpstr>
      <vt:lpstr>Jura – helt unika, säregna viner   </vt:lpstr>
      <vt:lpstr>Jura – unika druvsorter</vt:lpstr>
      <vt:lpstr>Jura – där de röda vinerna är lättare än de vita</vt:lpstr>
      <vt:lpstr>Juraviner med gastronomi </vt:lpstr>
      <vt:lpstr>4) Domaine Rolet ”Arbois” Tradition</vt:lpstr>
      <vt:lpstr>Chinon – finesse, hallonbouquet</vt:lpstr>
      <vt:lpstr>PowerPoint-presentation</vt:lpstr>
      <vt:lpstr>Crottin de Chavignol + Chinon!</vt:lpstr>
      <vt:lpstr>5) 2020 Chinon</vt:lpstr>
      <vt:lpstr>Patéer och terrinernas hem!</vt:lpstr>
      <vt:lpstr>PowerPoint-presentation</vt:lpstr>
      <vt:lpstr>Etna – tolkat av en belgisk vinmakare</vt:lpstr>
      <vt:lpstr>Etna ”boomar” – flera, nya tillverkare</vt:lpstr>
      <vt:lpstr>PowerPoint-presentation</vt:lpstr>
      <vt:lpstr>PowerPoint-presentation</vt:lpstr>
      <vt:lpstr>6) 2010 Susucaru, Frank Cornelissen</vt:lpstr>
      <vt:lpstr>PowerPoint-presentation</vt:lpstr>
      <vt:lpstr>Kvällens viner ”Trendiga och klassiska vinstilar”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Klassiska,trendiga vinstilar till modern och konservativ gastronomi</dc:title>
  <dc:creator>sebastian olsson</dc:creator>
  <cp:lastModifiedBy>sebastian olsson</cp:lastModifiedBy>
  <cp:revision>102</cp:revision>
  <dcterms:created xsi:type="dcterms:W3CDTF">2022-02-07T18:50:01Z</dcterms:created>
  <dcterms:modified xsi:type="dcterms:W3CDTF">2022-02-24T19:18:17Z</dcterms:modified>
</cp:coreProperties>
</file>